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6" r:id="rId2"/>
    <p:sldId id="297" r:id="rId3"/>
    <p:sldId id="258" r:id="rId4"/>
    <p:sldId id="271" r:id="rId5"/>
    <p:sldId id="272" r:id="rId6"/>
    <p:sldId id="299" r:id="rId7"/>
    <p:sldId id="273" r:id="rId8"/>
    <p:sldId id="274" r:id="rId9"/>
    <p:sldId id="275" r:id="rId10"/>
    <p:sldId id="260" r:id="rId11"/>
    <p:sldId id="276" r:id="rId12"/>
    <p:sldId id="277" r:id="rId13"/>
    <p:sldId id="278" r:id="rId14"/>
    <p:sldId id="279" r:id="rId15"/>
    <p:sldId id="280" r:id="rId16"/>
    <p:sldId id="301" r:id="rId17"/>
    <p:sldId id="302" r:id="rId18"/>
    <p:sldId id="261" r:id="rId19"/>
    <p:sldId id="281" r:id="rId20"/>
    <p:sldId id="295" r:id="rId21"/>
    <p:sldId id="294" r:id="rId22"/>
    <p:sldId id="298" r:id="rId23"/>
    <p:sldId id="262" r:id="rId24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-gobiern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13/10/2020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13/10/2020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49029202-E39B-4F9E-8C34-B1142302EE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789" y="186213"/>
            <a:ext cx="8764423" cy="4771074"/>
          </a:xfrm>
          <a:custGeom>
            <a:avLst/>
            <a:gdLst>
              <a:gd name="connsiteX0" fmla="*/ 0 w 11685897"/>
              <a:gd name="connsiteY0" fmla="*/ 0 h 6361432"/>
              <a:gd name="connsiteX1" fmla="*/ 11685897 w 11685897"/>
              <a:gd name="connsiteY1" fmla="*/ 0 h 6361432"/>
              <a:gd name="connsiteX2" fmla="*/ 11685897 w 11685897"/>
              <a:gd name="connsiteY2" fmla="*/ 6361432 h 6361432"/>
              <a:gd name="connsiteX3" fmla="*/ 0 w 11685897"/>
              <a:gd name="connsiteY3" fmla="*/ 6361432 h 636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85897" h="6361432">
                <a:moveTo>
                  <a:pt x="0" y="0"/>
                </a:moveTo>
                <a:lnTo>
                  <a:pt x="11685897" y="0"/>
                </a:lnTo>
                <a:lnTo>
                  <a:pt x="11685897" y="6361432"/>
                </a:lnTo>
                <a:lnTo>
                  <a:pt x="0" y="63614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400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49029202-E39B-4F9E-8C34-B1142302EE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789" y="186213"/>
            <a:ext cx="8764423" cy="4771074"/>
          </a:xfrm>
          <a:custGeom>
            <a:avLst/>
            <a:gdLst>
              <a:gd name="connsiteX0" fmla="*/ 0 w 11685897"/>
              <a:gd name="connsiteY0" fmla="*/ 0 h 6361432"/>
              <a:gd name="connsiteX1" fmla="*/ 11685897 w 11685897"/>
              <a:gd name="connsiteY1" fmla="*/ 0 h 6361432"/>
              <a:gd name="connsiteX2" fmla="*/ 11685897 w 11685897"/>
              <a:gd name="connsiteY2" fmla="*/ 6361432 h 6361432"/>
              <a:gd name="connsiteX3" fmla="*/ 0 w 11685897"/>
              <a:gd name="connsiteY3" fmla="*/ 6361432 h 636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85897" h="6361432">
                <a:moveTo>
                  <a:pt x="0" y="0"/>
                </a:moveTo>
                <a:lnTo>
                  <a:pt x="11685897" y="0"/>
                </a:lnTo>
                <a:lnTo>
                  <a:pt x="11685897" y="6361432"/>
                </a:lnTo>
                <a:lnTo>
                  <a:pt x="0" y="63614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1604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49029202-E39B-4F9E-8C34-B1142302EE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789" y="186213"/>
            <a:ext cx="8764423" cy="4771074"/>
          </a:xfrm>
          <a:custGeom>
            <a:avLst/>
            <a:gdLst>
              <a:gd name="connsiteX0" fmla="*/ 0 w 11685897"/>
              <a:gd name="connsiteY0" fmla="*/ 0 h 6361432"/>
              <a:gd name="connsiteX1" fmla="*/ 11685897 w 11685897"/>
              <a:gd name="connsiteY1" fmla="*/ 0 h 6361432"/>
              <a:gd name="connsiteX2" fmla="*/ 11685897 w 11685897"/>
              <a:gd name="connsiteY2" fmla="*/ 6361432 h 6361432"/>
              <a:gd name="connsiteX3" fmla="*/ 0 w 11685897"/>
              <a:gd name="connsiteY3" fmla="*/ 6361432 h 636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85897" h="6361432">
                <a:moveTo>
                  <a:pt x="0" y="0"/>
                </a:moveTo>
                <a:lnTo>
                  <a:pt x="11685897" y="0"/>
                </a:lnTo>
                <a:lnTo>
                  <a:pt x="11685897" y="6361432"/>
                </a:lnTo>
                <a:lnTo>
                  <a:pt x="0" y="63614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8749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49029202-E39B-4F9E-8C34-B1142302EE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789" y="186213"/>
            <a:ext cx="8764423" cy="4771074"/>
          </a:xfrm>
          <a:custGeom>
            <a:avLst/>
            <a:gdLst>
              <a:gd name="connsiteX0" fmla="*/ 0 w 11685897"/>
              <a:gd name="connsiteY0" fmla="*/ 0 h 6361432"/>
              <a:gd name="connsiteX1" fmla="*/ 11685897 w 11685897"/>
              <a:gd name="connsiteY1" fmla="*/ 0 h 6361432"/>
              <a:gd name="connsiteX2" fmla="*/ 11685897 w 11685897"/>
              <a:gd name="connsiteY2" fmla="*/ 6361432 h 6361432"/>
              <a:gd name="connsiteX3" fmla="*/ 0 w 11685897"/>
              <a:gd name="connsiteY3" fmla="*/ 6361432 h 636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85897" h="6361432">
                <a:moveTo>
                  <a:pt x="0" y="0"/>
                </a:moveTo>
                <a:lnTo>
                  <a:pt x="11685897" y="0"/>
                </a:lnTo>
                <a:lnTo>
                  <a:pt x="11685897" y="6361432"/>
                </a:lnTo>
                <a:lnTo>
                  <a:pt x="0" y="63614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987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49029202-E39B-4F9E-8C34-B1142302EE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789" y="186213"/>
            <a:ext cx="8764423" cy="4771074"/>
          </a:xfrm>
          <a:custGeom>
            <a:avLst/>
            <a:gdLst>
              <a:gd name="connsiteX0" fmla="*/ 0 w 11685897"/>
              <a:gd name="connsiteY0" fmla="*/ 0 h 6361432"/>
              <a:gd name="connsiteX1" fmla="*/ 11685897 w 11685897"/>
              <a:gd name="connsiteY1" fmla="*/ 0 h 6361432"/>
              <a:gd name="connsiteX2" fmla="*/ 11685897 w 11685897"/>
              <a:gd name="connsiteY2" fmla="*/ 6361432 h 6361432"/>
              <a:gd name="connsiteX3" fmla="*/ 0 w 11685897"/>
              <a:gd name="connsiteY3" fmla="*/ 6361432 h 636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85897" h="6361432">
                <a:moveTo>
                  <a:pt x="0" y="0"/>
                </a:moveTo>
                <a:lnTo>
                  <a:pt x="11685897" y="0"/>
                </a:lnTo>
                <a:lnTo>
                  <a:pt x="11685897" y="6361432"/>
                </a:lnTo>
                <a:lnTo>
                  <a:pt x="0" y="63614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010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49029202-E39B-4F9E-8C34-B1142302EE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789" y="186213"/>
            <a:ext cx="8764423" cy="4771074"/>
          </a:xfrm>
          <a:custGeom>
            <a:avLst/>
            <a:gdLst>
              <a:gd name="connsiteX0" fmla="*/ 0 w 11685897"/>
              <a:gd name="connsiteY0" fmla="*/ 0 h 6361432"/>
              <a:gd name="connsiteX1" fmla="*/ 11685897 w 11685897"/>
              <a:gd name="connsiteY1" fmla="*/ 0 h 6361432"/>
              <a:gd name="connsiteX2" fmla="*/ 11685897 w 11685897"/>
              <a:gd name="connsiteY2" fmla="*/ 6361432 h 6361432"/>
              <a:gd name="connsiteX3" fmla="*/ 0 w 11685897"/>
              <a:gd name="connsiteY3" fmla="*/ 6361432 h 636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85897" h="6361432">
                <a:moveTo>
                  <a:pt x="0" y="0"/>
                </a:moveTo>
                <a:lnTo>
                  <a:pt x="11685897" y="0"/>
                </a:lnTo>
                <a:lnTo>
                  <a:pt x="11685897" y="6361432"/>
                </a:lnTo>
                <a:lnTo>
                  <a:pt x="0" y="63614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5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13/10/2020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13/10/2020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13/10/2020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diagrama%20de%20uso/notificaciones.jpeg" TargetMode="External"/><Relationship Id="rId3" Type="http://schemas.openxmlformats.org/officeDocument/2006/relationships/image" Target="../media/image22.png"/><Relationship Id="rId7" Type="http://schemas.openxmlformats.org/officeDocument/2006/relationships/hyperlink" Target="diagrama%20de%20uso/Registro%20producto.png" TargetMode="External"/><Relationship Id="rId2" Type="http://schemas.openxmlformats.org/officeDocument/2006/relationships/hyperlink" Target="diagrama%20de%20uso/registro%20clienrte.png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hyperlink" Target="diagrama%20de%20uso/Inicio%20de%20sesion.png" TargetMode="External"/><Relationship Id="rId4" Type="http://schemas.openxmlformats.org/officeDocument/2006/relationships/hyperlink" Target="diagrama%20de%20uso/Donacion1.png" TargetMode="External"/><Relationship Id="rId9" Type="http://schemas.openxmlformats.org/officeDocument/2006/relationships/hyperlink" Target="diagrama%20de%20uso/subir%20producto.jpe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file:///D:\proyecto%20de%20graduacion\presentacion\zlotyjhonatan.pdf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diagrama%20de%20caso%20de%20uso.jpeg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pdf/Diagramas%20de%20caso%20de%20uso%20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pdf/Sistema%20de%20informacion%20de%20gestion%20de%20Bienes.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pdf/Diagramas%20de%20caso%20de%20uso%20.pdf" TargetMode="External"/><Relationship Id="rId5" Type="http://schemas.openxmlformats.org/officeDocument/2006/relationships/hyperlink" Target="pdf/zlotyjhonatan.pdf" TargetMode="Externa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Sistema%20control%20de%20versiones%20.jp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drianagers/zloty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alsamiq.cloud/s3ygobu/pezg8m4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ztruequing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es.bookmooch.com/" TargetMode="External"/><Relationship Id="rId4" Type="http://schemas.openxmlformats.org/officeDocument/2006/relationships/hyperlink" Target="http://www.ofrezcoacambio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file:///D:\proyecto%20de%20graduacion\presentacion\lluvia%20de%20ideas.pdf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D0A0FE6C-5A01-48CE-B079-8DBB315A10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5" b="31835"/>
          <a:stretch>
            <a:fillRect/>
          </a:stretch>
        </p:blipFill>
        <p:spPr>
          <a:xfrm>
            <a:off x="189789" y="185570"/>
            <a:ext cx="8764423" cy="4771074"/>
          </a:xfrm>
        </p:spPr>
      </p:pic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C576D1EF-15A5-47AF-8435-43AED6A7B7D8}"/>
              </a:ext>
            </a:extLst>
          </p:cNvPr>
          <p:cNvSpPr/>
          <p:nvPr/>
        </p:nvSpPr>
        <p:spPr>
          <a:xfrm rot="1138878">
            <a:off x="-7104047" y="-595626"/>
            <a:ext cx="3722156" cy="5821523"/>
          </a:xfrm>
          <a:custGeom>
            <a:avLst/>
            <a:gdLst>
              <a:gd name="connsiteX0" fmla="*/ 0 w 4962875"/>
              <a:gd name="connsiteY0" fmla="*/ 1707043 h 7722571"/>
              <a:gd name="connsiteX1" fmla="*/ 4962875 w 4962875"/>
              <a:gd name="connsiteY1" fmla="*/ 0 h 7722571"/>
              <a:gd name="connsiteX2" fmla="*/ 4962874 w 4962875"/>
              <a:gd name="connsiteY2" fmla="*/ 6727226 h 7722571"/>
              <a:gd name="connsiteX3" fmla="*/ 2069116 w 4962875"/>
              <a:gd name="connsiteY3" fmla="*/ 7722571 h 772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875" h="7722571">
                <a:moveTo>
                  <a:pt x="0" y="1707043"/>
                </a:moveTo>
                <a:lnTo>
                  <a:pt x="4962875" y="0"/>
                </a:lnTo>
                <a:lnTo>
                  <a:pt x="4962874" y="6727226"/>
                </a:lnTo>
                <a:lnTo>
                  <a:pt x="2069116" y="772257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F763E75-EEBF-4C76-BEE8-36BBDBB416FB}"/>
              </a:ext>
            </a:extLst>
          </p:cNvPr>
          <p:cNvSpPr/>
          <p:nvPr/>
        </p:nvSpPr>
        <p:spPr>
          <a:xfrm rot="1138878">
            <a:off x="-3327654" y="-178932"/>
            <a:ext cx="1283653" cy="5506943"/>
          </a:xfrm>
          <a:custGeom>
            <a:avLst/>
            <a:gdLst>
              <a:gd name="connsiteX0" fmla="*/ 0 w 1711537"/>
              <a:gd name="connsiteY0" fmla="*/ 588704 h 7294499"/>
              <a:gd name="connsiteX1" fmla="*/ 1711537 w 1711537"/>
              <a:gd name="connsiteY1" fmla="*/ 0 h 7294499"/>
              <a:gd name="connsiteX2" fmla="*/ 1711537 w 1711537"/>
              <a:gd name="connsiteY2" fmla="*/ 6705794 h 7294499"/>
              <a:gd name="connsiteX3" fmla="*/ 0 w 1711537"/>
              <a:gd name="connsiteY3" fmla="*/ 7294499 h 729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1537" h="7294499">
                <a:moveTo>
                  <a:pt x="0" y="588704"/>
                </a:moveTo>
                <a:lnTo>
                  <a:pt x="1711537" y="0"/>
                </a:lnTo>
                <a:lnTo>
                  <a:pt x="1711537" y="6705794"/>
                </a:lnTo>
                <a:lnTo>
                  <a:pt x="0" y="72944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D18AD21-796E-45F0-8F32-62EC73A8E62B}"/>
              </a:ext>
            </a:extLst>
          </p:cNvPr>
          <p:cNvSpPr/>
          <p:nvPr/>
        </p:nvSpPr>
        <p:spPr>
          <a:xfrm rot="1138878">
            <a:off x="-1974613" y="-178773"/>
            <a:ext cx="1283653" cy="5501045"/>
          </a:xfrm>
          <a:custGeom>
            <a:avLst/>
            <a:gdLst>
              <a:gd name="connsiteX0" fmla="*/ 0 w 1711537"/>
              <a:gd name="connsiteY0" fmla="*/ 588704 h 7294499"/>
              <a:gd name="connsiteX1" fmla="*/ 1711537 w 1711537"/>
              <a:gd name="connsiteY1" fmla="*/ 0 h 7294499"/>
              <a:gd name="connsiteX2" fmla="*/ 1711537 w 1711537"/>
              <a:gd name="connsiteY2" fmla="*/ 6705794 h 7294499"/>
              <a:gd name="connsiteX3" fmla="*/ 0 w 1711537"/>
              <a:gd name="connsiteY3" fmla="*/ 7294499 h 729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1537" h="7294499">
                <a:moveTo>
                  <a:pt x="0" y="588704"/>
                </a:moveTo>
                <a:lnTo>
                  <a:pt x="1711537" y="0"/>
                </a:lnTo>
                <a:lnTo>
                  <a:pt x="1711537" y="6705794"/>
                </a:lnTo>
                <a:lnTo>
                  <a:pt x="0" y="7294499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17FA71C-2820-4385-B4CB-DBA94CA7A81D}"/>
              </a:ext>
            </a:extLst>
          </p:cNvPr>
          <p:cNvSpPr txBox="1"/>
          <p:nvPr/>
        </p:nvSpPr>
        <p:spPr>
          <a:xfrm>
            <a:off x="-2779951" y="811222"/>
            <a:ext cx="275810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75" dirty="0">
                <a:latin typeface="Aharoni" panose="02010803020104030203" pitchFamily="2" charset="-79"/>
                <a:cs typeface="Aharoni" panose="02010803020104030203" pitchFamily="2" charset="-79"/>
              </a:rPr>
              <a:t>“EL CAMBIO ESTA EN TUS MANOS ”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03956DA-EE49-459B-B7D8-DEBC452BD388}"/>
              </a:ext>
            </a:extLst>
          </p:cNvPr>
          <p:cNvSpPr txBox="1"/>
          <p:nvPr/>
        </p:nvSpPr>
        <p:spPr>
          <a:xfrm>
            <a:off x="-2771695" y="1688828"/>
            <a:ext cx="2758109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375" dirty="0">
                <a:latin typeface="Aharoni" panose="02010803020104030203" pitchFamily="2" charset="-79"/>
                <a:cs typeface="Aharoni" panose="02010803020104030203" pitchFamily="2" charset="-79"/>
              </a:rPr>
              <a:t>ZLOTY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0CF8F1B-2E28-44A0-9B4F-798CFA69B716}"/>
              </a:ext>
            </a:extLst>
          </p:cNvPr>
          <p:cNvSpPr txBox="1"/>
          <p:nvPr/>
        </p:nvSpPr>
        <p:spPr>
          <a:xfrm>
            <a:off x="-2759790" y="2150936"/>
            <a:ext cx="2198967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75" dirty="0"/>
              <a:t>Proyecto de grado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8A6C1DF-2AF2-41DC-BA08-9BEDAE664406}"/>
              </a:ext>
            </a:extLst>
          </p:cNvPr>
          <p:cNvSpPr txBox="1"/>
          <p:nvPr/>
        </p:nvSpPr>
        <p:spPr>
          <a:xfrm>
            <a:off x="-2755740" y="3271844"/>
            <a:ext cx="10840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75" dirty="0">
                <a:latin typeface="Aharoni" panose="02010803020104030203" pitchFamily="2" charset="-79"/>
                <a:cs typeface="Aharoni" panose="02010803020104030203" pitchFamily="2" charset="-79"/>
              </a:rPr>
              <a:t>Versión</a:t>
            </a:r>
          </a:p>
          <a:p>
            <a:endParaRPr lang="es-CO" sz="1875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92352A-DC55-4473-9FA7-F9F333881C50}"/>
              </a:ext>
            </a:extLst>
          </p:cNvPr>
          <p:cNvSpPr txBox="1"/>
          <p:nvPr/>
        </p:nvSpPr>
        <p:spPr>
          <a:xfrm>
            <a:off x="-2798669" y="3524242"/>
            <a:ext cx="1084034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75" dirty="0"/>
              <a:t>1.0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F584AB-0A2C-45E4-91B5-7EAE5842C3F9}"/>
              </a:ext>
            </a:extLst>
          </p:cNvPr>
          <p:cNvSpPr txBox="1"/>
          <p:nvPr/>
        </p:nvSpPr>
        <p:spPr>
          <a:xfrm>
            <a:off x="-2742642" y="3941258"/>
            <a:ext cx="1084034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75" dirty="0">
                <a:latin typeface="Aharoni" panose="02010803020104030203" pitchFamily="2" charset="-79"/>
                <a:cs typeface="Aharoni" panose="02010803020104030203" pitchFamily="2" charset="-79"/>
              </a:rPr>
              <a:t>Fecha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69CE709-DE70-4D3E-9E8A-46209EEF32BE}"/>
              </a:ext>
            </a:extLst>
          </p:cNvPr>
          <p:cNvSpPr txBox="1"/>
          <p:nvPr/>
        </p:nvSpPr>
        <p:spPr>
          <a:xfrm>
            <a:off x="-2779951" y="4184169"/>
            <a:ext cx="132241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875" dirty="0"/>
              <a:t>15/07/2020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78C3037-17BB-418D-BC0D-BB0D54F9C290}"/>
              </a:ext>
            </a:extLst>
          </p:cNvPr>
          <p:cNvSpPr txBox="1"/>
          <p:nvPr/>
        </p:nvSpPr>
        <p:spPr>
          <a:xfrm>
            <a:off x="9198266" y="4509953"/>
            <a:ext cx="39216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</a:rPr>
              <a:t>Presentación completa de  grupo Zloty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F305635-A0ED-40DE-9C98-2329968EC7C6}"/>
              </a:ext>
            </a:extLst>
          </p:cNvPr>
          <p:cNvSpPr/>
          <p:nvPr/>
        </p:nvSpPr>
        <p:spPr>
          <a:xfrm>
            <a:off x="7411065" y="2190178"/>
            <a:ext cx="447856" cy="495872"/>
          </a:xfrm>
          <a:prstGeom prst="rect">
            <a:avLst/>
          </a:prstGeom>
          <a:noFill/>
          <a:ln w="7620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9C29526-FC19-4386-B90C-B8DA3A46CE0D}"/>
              </a:ext>
            </a:extLst>
          </p:cNvPr>
          <p:cNvCxnSpPr/>
          <p:nvPr/>
        </p:nvCxnSpPr>
        <p:spPr>
          <a:xfrm>
            <a:off x="7862354" y="-565758"/>
            <a:ext cx="0" cy="62407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AAEBE2-8FCB-488E-BE5C-746F24974567}"/>
              </a:ext>
            </a:extLst>
          </p:cNvPr>
          <p:cNvCxnSpPr/>
          <p:nvPr/>
        </p:nvCxnSpPr>
        <p:spPr>
          <a:xfrm>
            <a:off x="9413069" y="2179766"/>
            <a:ext cx="61125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utoShape 2">
            <a:extLst>
              <a:ext uri="{FF2B5EF4-FFF2-40B4-BE49-F238E27FC236}">
                <a16:creationId xmlns:a16="http://schemas.microsoft.com/office/drawing/2014/main" id="{911B07C1-A37C-461B-AF9E-379F57E007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CO" sz="1350"/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259FD1FC-6672-4ED4-A184-8445F1D839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CO" sz="135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743E3B22-B7D8-4227-A001-1A5B60992A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07" y="3197114"/>
            <a:ext cx="493317" cy="493317"/>
          </a:xfrm>
          <a:prstGeom prst="rect">
            <a:avLst/>
          </a:prstGeom>
          <a:effectLst>
            <a:softEdge rad="647700"/>
          </a:effec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54A07575-8E48-4238-B4E3-32C415A4A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22" y="794240"/>
            <a:ext cx="5840156" cy="3201129"/>
          </a:xfrm>
          <a:prstGeom prst="rect">
            <a:avLst/>
          </a:prstGeom>
        </p:spPr>
      </p:pic>
      <p:pic>
        <p:nvPicPr>
          <p:cNvPr id="10" name="Picture 14" descr="Sena - Cámara de Comercio de Bogotá">
            <a:extLst>
              <a:ext uri="{FF2B5EF4-FFF2-40B4-BE49-F238E27FC236}">
                <a16:creationId xmlns:a16="http://schemas.microsoft.com/office/drawing/2014/main" id="{B699FD72-ACAF-40F9-952E-051F88609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834" y="306165"/>
            <a:ext cx="520374" cy="50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2DF22A3-6BC2-4452-9FD9-DC9C2A191110}"/>
              </a:ext>
            </a:extLst>
          </p:cNvPr>
          <p:cNvSpPr txBox="1"/>
          <p:nvPr/>
        </p:nvSpPr>
        <p:spPr>
          <a:xfrm>
            <a:off x="-2685828" y="2421698"/>
            <a:ext cx="1084034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latin typeface="Aharoni" panose="02010803020104030203" pitchFamily="2" charset="-79"/>
                <a:cs typeface="Aharoni" panose="02010803020104030203" pitchFamily="2" charset="-79"/>
              </a:rPr>
              <a:t>Grupo:</a:t>
            </a:r>
          </a:p>
          <a:p>
            <a:endParaRPr lang="es-CO" sz="15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CO" sz="1875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F231B5F-6E07-496E-943B-2C028C468D67}"/>
              </a:ext>
            </a:extLst>
          </p:cNvPr>
          <p:cNvSpPr txBox="1"/>
          <p:nvPr/>
        </p:nvSpPr>
        <p:spPr>
          <a:xfrm>
            <a:off x="-3161403" y="2614053"/>
            <a:ext cx="2465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Báez Lagos Michael Alejandro Camacho Rojas </a:t>
            </a:r>
            <a:r>
              <a:rPr lang="es-CO" sz="1200" dirty="0" err="1"/>
              <a:t>Yostin</a:t>
            </a:r>
            <a:r>
              <a:rPr lang="es-CO" sz="1200" dirty="0"/>
              <a:t> Alexander Esquivel González Israel Romero Sierra Adriana Geraldine Sierra Galindo Jonathan Darío</a:t>
            </a:r>
          </a:p>
        </p:txBody>
      </p:sp>
    </p:spTree>
    <p:extLst>
      <p:ext uri="{BB962C8B-B14F-4D97-AF65-F5344CB8AC3E}">
        <p14:creationId xmlns:p14="http://schemas.microsoft.com/office/powerpoint/2010/main" val="834047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 action="ppaction://hlinkfile"/>
            <a:extLst>
              <a:ext uri="{FF2B5EF4-FFF2-40B4-BE49-F238E27FC236}">
                <a16:creationId xmlns:a16="http://schemas.microsoft.com/office/drawing/2014/main" id="{86D4E6AC-F10C-4C76-A139-8754D576C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74" y="1695449"/>
            <a:ext cx="1136976" cy="113697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82868" y="249495"/>
            <a:ext cx="2389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BPMN</a:t>
            </a:r>
          </a:p>
        </p:txBody>
      </p:sp>
      <p:pic>
        <p:nvPicPr>
          <p:cNvPr id="4" name="Imagen 3">
            <a:hlinkClick r:id="rId4" action="ppaction://hlinkfile"/>
            <a:extLst>
              <a:ext uri="{FF2B5EF4-FFF2-40B4-BE49-F238E27FC236}">
                <a16:creationId xmlns:a16="http://schemas.microsoft.com/office/drawing/2014/main" id="{6584BFBD-3BBC-4B85-9F02-4C9BBEBD7F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15" y="1580642"/>
            <a:ext cx="1136976" cy="1136976"/>
          </a:xfrm>
          <a:prstGeom prst="rect">
            <a:avLst/>
          </a:prstGeom>
        </p:spPr>
      </p:pic>
      <p:pic>
        <p:nvPicPr>
          <p:cNvPr id="6" name="Imagen 5">
            <a:hlinkClick r:id="rId5" action="ppaction://hlinkfile"/>
            <a:extLst>
              <a:ext uri="{FF2B5EF4-FFF2-40B4-BE49-F238E27FC236}">
                <a16:creationId xmlns:a16="http://schemas.microsoft.com/office/drawing/2014/main" id="{FB8CFFB6-719D-4520-854A-81C2ABE942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8" y="3136849"/>
            <a:ext cx="1136976" cy="113697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2F4FCAB-6D8F-4961-A2F2-4E0DA26B3877}"/>
              </a:ext>
            </a:extLst>
          </p:cNvPr>
          <p:cNvSpPr txBox="1"/>
          <p:nvPr/>
        </p:nvSpPr>
        <p:spPr>
          <a:xfrm>
            <a:off x="309416" y="2896282"/>
            <a:ext cx="113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Donación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B0C5813-FFD3-4C2F-A78B-8FCD6EAF52D7}"/>
              </a:ext>
            </a:extLst>
          </p:cNvPr>
          <p:cNvSpPr txBox="1"/>
          <p:nvPr/>
        </p:nvSpPr>
        <p:spPr>
          <a:xfrm>
            <a:off x="1330287" y="4452489"/>
            <a:ext cx="145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Inicio sesión</a:t>
            </a:r>
          </a:p>
        </p:txBody>
      </p:sp>
      <p:pic>
        <p:nvPicPr>
          <p:cNvPr id="16" name="Imagen 15">
            <a:hlinkClick r:id="rId4" action="ppaction://hlinkfile"/>
            <a:extLst>
              <a:ext uri="{FF2B5EF4-FFF2-40B4-BE49-F238E27FC236}">
                <a16:creationId xmlns:a16="http://schemas.microsoft.com/office/drawing/2014/main" id="{051AEAD8-DDB1-4621-AAF9-A9F8C7485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07" y="1340903"/>
            <a:ext cx="1007131" cy="552033"/>
          </a:xfrm>
          <a:prstGeom prst="rect">
            <a:avLst/>
          </a:prstGeom>
        </p:spPr>
      </p:pic>
      <p:pic>
        <p:nvPicPr>
          <p:cNvPr id="18" name="Imagen 17">
            <a:hlinkClick r:id="rId5" action="ppaction://hlinkfile"/>
            <a:extLst>
              <a:ext uri="{FF2B5EF4-FFF2-40B4-BE49-F238E27FC236}">
                <a16:creationId xmlns:a16="http://schemas.microsoft.com/office/drawing/2014/main" id="{6B8DB197-A9C7-414F-B536-EFAC106CF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032" y="2896282"/>
            <a:ext cx="1085249" cy="594851"/>
          </a:xfrm>
          <a:prstGeom prst="rect">
            <a:avLst/>
          </a:prstGeom>
        </p:spPr>
      </p:pic>
      <p:pic>
        <p:nvPicPr>
          <p:cNvPr id="20" name="Imagen 19">
            <a:hlinkClick r:id="rId2" action="ppaction://hlinkfile"/>
            <a:extLst>
              <a:ext uri="{FF2B5EF4-FFF2-40B4-BE49-F238E27FC236}">
                <a16:creationId xmlns:a16="http://schemas.microsoft.com/office/drawing/2014/main" id="{0A949B90-BFD3-4FF2-9BF3-A8E2D02C2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398" y="1340903"/>
            <a:ext cx="1454135" cy="797046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A7ABE56E-EC8D-4882-88BE-FB035E0662DD}"/>
              </a:ext>
            </a:extLst>
          </p:cNvPr>
          <p:cNvSpPr txBox="1"/>
          <p:nvPr/>
        </p:nvSpPr>
        <p:spPr>
          <a:xfrm>
            <a:off x="2887497" y="2963927"/>
            <a:ext cx="1454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Registro de usuario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F332FA8-694E-489D-B335-DF648E39FF64}"/>
              </a:ext>
            </a:extLst>
          </p:cNvPr>
          <p:cNvSpPr txBox="1"/>
          <p:nvPr/>
        </p:nvSpPr>
        <p:spPr>
          <a:xfrm>
            <a:off x="3979012" y="4591415"/>
            <a:ext cx="249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Registro de productos</a:t>
            </a:r>
          </a:p>
        </p:txBody>
      </p:sp>
      <p:pic>
        <p:nvPicPr>
          <p:cNvPr id="5" name="Imagen 4">
            <a:hlinkClick r:id="rId7" action="ppaction://hlinkfile"/>
            <a:extLst>
              <a:ext uri="{FF2B5EF4-FFF2-40B4-BE49-F238E27FC236}">
                <a16:creationId xmlns:a16="http://schemas.microsoft.com/office/drawing/2014/main" id="{06D8E26D-016F-4FD0-AAC8-08AFA6235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62" y="3293566"/>
            <a:ext cx="1136976" cy="1136976"/>
          </a:xfrm>
          <a:prstGeom prst="rect">
            <a:avLst/>
          </a:prstGeom>
        </p:spPr>
      </p:pic>
      <p:pic>
        <p:nvPicPr>
          <p:cNvPr id="7" name="Imagen 6">
            <a:hlinkClick r:id="rId7" action="ppaction://hlinkfile"/>
            <a:extLst>
              <a:ext uri="{FF2B5EF4-FFF2-40B4-BE49-F238E27FC236}">
                <a16:creationId xmlns:a16="http://schemas.microsoft.com/office/drawing/2014/main" id="{4042AE03-E115-4F9D-B0D2-CEF4751BC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917" y="2905292"/>
            <a:ext cx="1454135" cy="797046"/>
          </a:xfrm>
          <a:prstGeom prst="rect">
            <a:avLst/>
          </a:prstGeom>
        </p:spPr>
      </p:pic>
      <p:pic>
        <p:nvPicPr>
          <p:cNvPr id="8" name="Imagen 7">
            <a:hlinkClick r:id="rId8" action="ppaction://hlinkfile"/>
            <a:extLst>
              <a:ext uri="{FF2B5EF4-FFF2-40B4-BE49-F238E27FC236}">
                <a16:creationId xmlns:a16="http://schemas.microsoft.com/office/drawing/2014/main" id="{97B2D138-7B2B-41CB-A5EC-23D82A12C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112" y="1648954"/>
            <a:ext cx="1136976" cy="1136976"/>
          </a:xfrm>
          <a:prstGeom prst="rect">
            <a:avLst/>
          </a:prstGeom>
        </p:spPr>
      </p:pic>
      <p:pic>
        <p:nvPicPr>
          <p:cNvPr id="9" name="Imagen 8">
            <a:hlinkClick r:id="rId8" action="ppaction://hlinkfile"/>
            <a:extLst>
              <a:ext uri="{FF2B5EF4-FFF2-40B4-BE49-F238E27FC236}">
                <a16:creationId xmlns:a16="http://schemas.microsoft.com/office/drawing/2014/main" id="{91900260-5AF3-49A1-99A2-D9DC7422F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953" y="1250431"/>
            <a:ext cx="1454135" cy="7970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9117F21-7485-43C3-9859-45E72506499E}"/>
              </a:ext>
            </a:extLst>
          </p:cNvPr>
          <p:cNvSpPr txBox="1"/>
          <p:nvPr/>
        </p:nvSpPr>
        <p:spPr>
          <a:xfrm>
            <a:off x="5744674" y="2912167"/>
            <a:ext cx="145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Notificación</a:t>
            </a:r>
          </a:p>
        </p:txBody>
      </p:sp>
      <p:pic>
        <p:nvPicPr>
          <p:cNvPr id="28" name="Imagen 27">
            <a:hlinkClick r:id="rId9" action="ppaction://hlinkfile"/>
            <a:extLst>
              <a:ext uri="{FF2B5EF4-FFF2-40B4-BE49-F238E27FC236}">
                <a16:creationId xmlns:a16="http://schemas.microsoft.com/office/drawing/2014/main" id="{477112EA-0321-4570-A2C6-5A67BE5F7D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30" y="3362450"/>
            <a:ext cx="1136976" cy="1136976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B5461CC-8933-45BD-8AF4-542F4BD3E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089" y="2963927"/>
            <a:ext cx="1454135" cy="797046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97EB757-6068-4A55-B6E0-390002DB7581}"/>
              </a:ext>
            </a:extLst>
          </p:cNvPr>
          <p:cNvSpPr txBox="1"/>
          <p:nvPr/>
        </p:nvSpPr>
        <p:spPr>
          <a:xfrm>
            <a:off x="7247970" y="4588317"/>
            <a:ext cx="181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Subir Producto </a:t>
            </a:r>
          </a:p>
        </p:txBody>
      </p:sp>
    </p:spTree>
    <p:extLst>
      <p:ext uri="{BB962C8B-B14F-4D97-AF65-F5344CB8AC3E}">
        <p14:creationId xmlns:p14="http://schemas.microsoft.com/office/powerpoint/2010/main" val="2067576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2868" y="42105"/>
            <a:ext cx="68851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Requerimientos funcionales y no Funcionales</a:t>
            </a:r>
          </a:p>
          <a:p>
            <a:endParaRPr lang="es-ES" sz="2800" b="1" dirty="0">
              <a:solidFill>
                <a:schemeClr val="bg1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4BFD0F5-B94E-4F5B-AFBD-74B2982EC977}"/>
              </a:ext>
            </a:extLst>
          </p:cNvPr>
          <p:cNvGrpSpPr/>
          <p:nvPr/>
        </p:nvGrpSpPr>
        <p:grpSpPr>
          <a:xfrm>
            <a:off x="3280415" y="1684241"/>
            <a:ext cx="2715146" cy="2586581"/>
            <a:chOff x="4636345" y="2890090"/>
            <a:chExt cx="1953563" cy="1953563"/>
          </a:xfrm>
        </p:grpSpPr>
        <p:pic>
          <p:nvPicPr>
            <p:cNvPr id="21" name="Imagen 20">
              <a:hlinkClick r:id="rId2" action="ppaction://hlinkfile"/>
              <a:extLst>
                <a:ext uri="{FF2B5EF4-FFF2-40B4-BE49-F238E27FC236}">
                  <a16:creationId xmlns:a16="http://schemas.microsoft.com/office/drawing/2014/main" id="{16AF1015-AA77-4196-B064-D7C330F12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345" y="2890090"/>
              <a:ext cx="1953563" cy="1953563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60D04E54-1C5F-4855-B18D-38B07DF37521}"/>
                </a:ext>
              </a:extLst>
            </p:cNvPr>
            <p:cNvSpPr txBox="1"/>
            <p:nvPr/>
          </p:nvSpPr>
          <p:spPr>
            <a:xfrm>
              <a:off x="4835951" y="3153855"/>
              <a:ext cx="11563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500" b="1" dirty="0">
                  <a:solidFill>
                    <a:srgbClr val="DC4955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Normas</a:t>
              </a:r>
            </a:p>
            <a:p>
              <a:pPr algn="ctr"/>
              <a:r>
                <a:rPr lang="es-CO" sz="1500" b="1" dirty="0">
                  <a:solidFill>
                    <a:srgbClr val="DC4955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IEEE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31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67710" y="230641"/>
            <a:ext cx="6885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Diagrama de caso de uso</a:t>
            </a:r>
          </a:p>
        </p:txBody>
      </p:sp>
      <p:pic>
        <p:nvPicPr>
          <p:cNvPr id="3" name="Imagen 2">
            <a:hlinkClick r:id="rId2" action="ppaction://hlinkfile"/>
            <a:extLst>
              <a:ext uri="{FF2B5EF4-FFF2-40B4-BE49-F238E27FC236}">
                <a16:creationId xmlns:a16="http://schemas.microsoft.com/office/drawing/2014/main" id="{F2023621-AF84-466D-A6FB-17C0F32DD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01" y="1265571"/>
            <a:ext cx="3571951" cy="35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1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2E32BC-712F-424A-9D18-B93AADEE7CFF}"/>
              </a:ext>
            </a:extLst>
          </p:cNvPr>
          <p:cNvSpPr txBox="1"/>
          <p:nvPr/>
        </p:nvSpPr>
        <p:spPr>
          <a:xfrm>
            <a:off x="1151016" y="154315"/>
            <a:ext cx="616305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caso de uso extendido</a:t>
            </a:r>
          </a:p>
        </p:txBody>
      </p:sp>
      <p:pic>
        <p:nvPicPr>
          <p:cNvPr id="5" name="Imagen 4">
            <a:hlinkClick r:id="rId2" action="ppaction://hlinkfile"/>
            <a:extLst>
              <a:ext uri="{FF2B5EF4-FFF2-40B4-BE49-F238E27FC236}">
                <a16:creationId xmlns:a16="http://schemas.microsoft.com/office/drawing/2014/main" id="{A9670E2F-02E3-46D5-A240-A151E3E2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56" y="1739271"/>
            <a:ext cx="2651022" cy="26510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895B6F3-78BC-4D5A-B2C1-441AC26CFB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322" y="2030314"/>
            <a:ext cx="890447" cy="4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36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2E32BC-712F-424A-9D18-B93AADEE7CFF}"/>
              </a:ext>
            </a:extLst>
          </p:cNvPr>
          <p:cNvSpPr txBox="1"/>
          <p:nvPr/>
        </p:nvSpPr>
        <p:spPr>
          <a:xfrm>
            <a:off x="1151016" y="154315"/>
            <a:ext cx="616305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Documentación</a:t>
            </a:r>
          </a:p>
        </p:txBody>
      </p:sp>
      <p:pic>
        <p:nvPicPr>
          <p:cNvPr id="17" name="Imagen 16">
            <a:hlinkClick r:id="rId2" action="ppaction://hlinkfile"/>
            <a:extLst>
              <a:ext uri="{FF2B5EF4-FFF2-40B4-BE49-F238E27FC236}">
                <a16:creationId xmlns:a16="http://schemas.microsoft.com/office/drawing/2014/main" id="{81364AEC-493F-48D7-961D-0CFA29201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3" y="1618773"/>
            <a:ext cx="2249099" cy="224909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1381C03-AD52-4BEE-BC0B-8580CB259E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70" y="1674749"/>
            <a:ext cx="967886" cy="53052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3F29977-7149-494C-818B-4848FF47B91A}"/>
              </a:ext>
            </a:extLst>
          </p:cNvPr>
          <p:cNvSpPr txBox="1"/>
          <p:nvPr/>
        </p:nvSpPr>
        <p:spPr>
          <a:xfrm>
            <a:off x="763208" y="4112029"/>
            <a:ext cx="128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Objetivos  y Alcance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C319388-15C7-4114-B02F-CBD684D6935D}"/>
              </a:ext>
            </a:extLst>
          </p:cNvPr>
          <p:cNvSpPr txBox="1"/>
          <p:nvPr/>
        </p:nvSpPr>
        <p:spPr>
          <a:xfrm>
            <a:off x="3552689" y="4099721"/>
            <a:ext cx="174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Requerimientos Normas IEE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71C3A88-0032-4055-9E22-5DB0A0C6197B}"/>
              </a:ext>
            </a:extLst>
          </p:cNvPr>
          <p:cNvSpPr txBox="1"/>
          <p:nvPr/>
        </p:nvSpPr>
        <p:spPr>
          <a:xfrm>
            <a:off x="6403776" y="4117988"/>
            <a:ext cx="211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Diagramas de caso de uso extendido</a:t>
            </a:r>
          </a:p>
        </p:txBody>
      </p:sp>
      <p:pic>
        <p:nvPicPr>
          <p:cNvPr id="22" name="Imagen 21">
            <a:hlinkClick r:id="rId5" action="ppaction://hlinkfile"/>
            <a:extLst>
              <a:ext uri="{FF2B5EF4-FFF2-40B4-BE49-F238E27FC236}">
                <a16:creationId xmlns:a16="http://schemas.microsoft.com/office/drawing/2014/main" id="{0AE92177-E66C-40C7-8CDB-E3D03EC4E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25" y="1634593"/>
            <a:ext cx="2249099" cy="2249099"/>
          </a:xfrm>
          <a:prstGeom prst="rect">
            <a:avLst/>
          </a:prstGeom>
        </p:spPr>
      </p:pic>
      <p:pic>
        <p:nvPicPr>
          <p:cNvPr id="23" name="Imagen 22">
            <a:hlinkClick r:id="rId6" action="ppaction://hlinkfile"/>
            <a:extLst>
              <a:ext uri="{FF2B5EF4-FFF2-40B4-BE49-F238E27FC236}">
                <a16:creationId xmlns:a16="http://schemas.microsoft.com/office/drawing/2014/main" id="{2CF78635-CDDF-4C30-BCD7-607C35FDA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76" y="1698353"/>
            <a:ext cx="2249099" cy="224909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D4FDF8D-5317-498B-9A25-3246ABD81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16" y="1740471"/>
            <a:ext cx="967886" cy="53052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9D5C37D-BC45-410D-8A8D-C810183443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94" y="1740471"/>
            <a:ext cx="967886" cy="53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49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2E32BC-712F-424A-9D18-B93AADEE7CFF}"/>
              </a:ext>
            </a:extLst>
          </p:cNvPr>
          <p:cNvSpPr txBox="1"/>
          <p:nvPr/>
        </p:nvSpPr>
        <p:spPr>
          <a:xfrm>
            <a:off x="854119" y="439008"/>
            <a:ext cx="675685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 Control de Versiones </a:t>
            </a:r>
          </a:p>
          <a:p>
            <a:pPr algn="ctr"/>
            <a:endParaRPr lang="es-CO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Imagen 1">
            <a:hlinkClick r:id="rId2" action="ppaction://hlinkfile"/>
            <a:extLst>
              <a:ext uri="{FF2B5EF4-FFF2-40B4-BE49-F238E27FC236}">
                <a16:creationId xmlns:a16="http://schemas.microsoft.com/office/drawing/2014/main" id="{85BBFB42-322B-422E-863D-6E0D1F8F8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376" y="1439333"/>
            <a:ext cx="2809386" cy="2809386"/>
          </a:xfrm>
          <a:prstGeom prst="rect">
            <a:avLst/>
          </a:prstGeom>
        </p:spPr>
      </p:pic>
      <p:sp>
        <p:nvSpPr>
          <p:cNvPr id="3" name="CuadroTexto 2">
            <a:hlinkClick r:id="rId4"/>
            <a:extLst>
              <a:ext uri="{FF2B5EF4-FFF2-40B4-BE49-F238E27FC236}">
                <a16:creationId xmlns:a16="http://schemas.microsoft.com/office/drawing/2014/main" id="{09AF963F-1E47-471A-9DD9-87F26578B60A}"/>
              </a:ext>
            </a:extLst>
          </p:cNvPr>
          <p:cNvSpPr txBox="1"/>
          <p:nvPr/>
        </p:nvSpPr>
        <p:spPr>
          <a:xfrm>
            <a:off x="3819888" y="4304276"/>
            <a:ext cx="1503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500" dirty="0">
                <a:solidFill>
                  <a:schemeClr val="bg1"/>
                </a:solidFill>
                <a:hlinkClick r:id="rId4"/>
              </a:rPr>
              <a:t>Git Hub</a:t>
            </a:r>
            <a:endParaRPr lang="es-CO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98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2E32BC-712F-424A-9D18-B93AADEE7CFF}"/>
              </a:ext>
            </a:extLst>
          </p:cNvPr>
          <p:cNvSpPr txBox="1"/>
          <p:nvPr/>
        </p:nvSpPr>
        <p:spPr>
          <a:xfrm>
            <a:off x="854119" y="439008"/>
            <a:ext cx="675685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de Gantt</a:t>
            </a:r>
          </a:p>
          <a:p>
            <a:pPr algn="ctr"/>
            <a:endParaRPr lang="es-CO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Cómo crear un diagrama de Gantt en Excel: Instrucciones y tutorial |  Smartsheet">
            <a:extLst>
              <a:ext uri="{FF2B5EF4-FFF2-40B4-BE49-F238E27FC236}">
                <a16:creationId xmlns:a16="http://schemas.microsoft.com/office/drawing/2014/main" id="{AFE9C70B-18DE-4236-A2A1-9D8F5A48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077" y="1100727"/>
            <a:ext cx="4224184" cy="34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361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D2E32BC-712F-424A-9D18-B93AADEE7CFF}"/>
              </a:ext>
            </a:extLst>
          </p:cNvPr>
          <p:cNvSpPr txBox="1"/>
          <p:nvPr/>
        </p:nvSpPr>
        <p:spPr>
          <a:xfrm>
            <a:off x="854119" y="439008"/>
            <a:ext cx="675685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es-CO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s-CO" sz="4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endParaRPr lang="es-CO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s-CO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10 herramientas opensource de HTML, CSS y SASS - Blog de Imaginanet.  Artículos especializados en soluciones y desarrollo web.">
            <a:extLst>
              <a:ext uri="{FF2B5EF4-FFF2-40B4-BE49-F238E27FC236}">
                <a16:creationId xmlns:a16="http://schemas.microsoft.com/office/drawing/2014/main" id="{CA20F3E9-E02E-4057-ADB4-D6080AC8A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61" y="1762447"/>
            <a:ext cx="6096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254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ralelogramo 31">
            <a:extLst>
              <a:ext uri="{FF2B5EF4-FFF2-40B4-BE49-F238E27FC236}">
                <a16:creationId xmlns:a16="http://schemas.microsoft.com/office/drawing/2014/main" id="{EEFC1D3B-88EB-448D-BE5E-C76EC1EDC820}"/>
              </a:ext>
            </a:extLst>
          </p:cNvPr>
          <p:cNvSpPr/>
          <p:nvPr/>
        </p:nvSpPr>
        <p:spPr>
          <a:xfrm>
            <a:off x="4944969" y="-5179591"/>
            <a:ext cx="6027821" cy="5161547"/>
          </a:xfrm>
          <a:prstGeom prst="parallelogram">
            <a:avLst>
              <a:gd name="adj" fmla="val 9104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255CC30F-90F6-4FDC-AC3B-35F7210A0115}"/>
              </a:ext>
            </a:extLst>
          </p:cNvPr>
          <p:cNvSpPr/>
          <p:nvPr/>
        </p:nvSpPr>
        <p:spPr>
          <a:xfrm>
            <a:off x="9258299" y="1"/>
            <a:ext cx="8427587" cy="5161547"/>
          </a:xfrm>
          <a:custGeom>
            <a:avLst/>
            <a:gdLst>
              <a:gd name="connsiteX0" fmla="*/ 11236783 w 11236783"/>
              <a:gd name="connsiteY0" fmla="*/ 2660957 h 6882063"/>
              <a:gd name="connsiteX1" fmla="*/ 11236783 w 11236783"/>
              <a:gd name="connsiteY1" fmla="*/ 6742065 h 6882063"/>
              <a:gd name="connsiteX2" fmla="*/ 11135592 w 11236783"/>
              <a:gd name="connsiteY2" fmla="*/ 6858001 h 6882063"/>
              <a:gd name="connsiteX3" fmla="*/ 7573519 w 11236783"/>
              <a:gd name="connsiteY3" fmla="*/ 6858001 h 6882063"/>
              <a:gd name="connsiteX4" fmla="*/ 7621132 w 11236783"/>
              <a:gd name="connsiteY4" fmla="*/ 1 h 6882063"/>
              <a:gd name="connsiteX5" fmla="*/ 10923953 w 11236783"/>
              <a:gd name="connsiteY5" fmla="*/ 1 h 6882063"/>
              <a:gd name="connsiteX6" fmla="*/ 4746612 w 11236783"/>
              <a:gd name="connsiteY6" fmla="*/ 6858001 h 6882063"/>
              <a:gd name="connsiteX7" fmla="*/ 1548819 w 11236783"/>
              <a:gd name="connsiteY7" fmla="*/ 6858001 h 6882063"/>
              <a:gd name="connsiteX8" fmla="*/ 1548818 w 11236783"/>
              <a:gd name="connsiteY8" fmla="*/ 6858002 h 6882063"/>
              <a:gd name="connsiteX9" fmla="*/ 0 w 11236783"/>
              <a:gd name="connsiteY9" fmla="*/ 6858002 h 6882063"/>
              <a:gd name="connsiteX10" fmla="*/ 4250399 w 11236783"/>
              <a:gd name="connsiteY10" fmla="*/ 2189748 h 6882063"/>
              <a:gd name="connsiteX11" fmla="*/ 5648718 w 11236783"/>
              <a:gd name="connsiteY11" fmla="*/ 2189748 h 6882063"/>
              <a:gd name="connsiteX12" fmla="*/ 11140003 w 11236783"/>
              <a:gd name="connsiteY12" fmla="*/ 0 h 6882063"/>
              <a:gd name="connsiteX13" fmla="*/ 11236783 w 11236783"/>
              <a:gd name="connsiteY13" fmla="*/ 0 h 6882063"/>
              <a:gd name="connsiteX14" fmla="*/ 11236783 w 11236783"/>
              <a:gd name="connsiteY14" fmla="*/ 2398214 h 6882063"/>
              <a:gd name="connsiteX15" fmla="*/ 7276334 w 11236783"/>
              <a:gd name="connsiteY15" fmla="*/ 6882063 h 6882063"/>
              <a:gd name="connsiteX16" fmla="*/ 5061283 w 11236783"/>
              <a:gd name="connsiteY16" fmla="*/ 6882063 h 688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6783" h="6882063">
                <a:moveTo>
                  <a:pt x="11236783" y="2660957"/>
                </a:moveTo>
                <a:lnTo>
                  <a:pt x="11236783" y="6742065"/>
                </a:lnTo>
                <a:lnTo>
                  <a:pt x="11135592" y="6858001"/>
                </a:lnTo>
                <a:lnTo>
                  <a:pt x="7573519" y="6858001"/>
                </a:lnTo>
                <a:close/>
                <a:moveTo>
                  <a:pt x="7621132" y="1"/>
                </a:moveTo>
                <a:lnTo>
                  <a:pt x="10923953" y="1"/>
                </a:lnTo>
                <a:lnTo>
                  <a:pt x="4746612" y="6858001"/>
                </a:lnTo>
                <a:lnTo>
                  <a:pt x="1548819" y="6858001"/>
                </a:lnTo>
                <a:lnTo>
                  <a:pt x="1548818" y="6858002"/>
                </a:lnTo>
                <a:lnTo>
                  <a:pt x="0" y="6858002"/>
                </a:lnTo>
                <a:lnTo>
                  <a:pt x="4250399" y="2189748"/>
                </a:lnTo>
                <a:lnTo>
                  <a:pt x="5648718" y="2189748"/>
                </a:lnTo>
                <a:close/>
                <a:moveTo>
                  <a:pt x="11140003" y="0"/>
                </a:moveTo>
                <a:lnTo>
                  <a:pt x="11236783" y="0"/>
                </a:lnTo>
                <a:lnTo>
                  <a:pt x="11236783" y="2398214"/>
                </a:lnTo>
                <a:lnTo>
                  <a:pt x="7276334" y="6882063"/>
                </a:lnTo>
                <a:lnTo>
                  <a:pt x="5061283" y="6882063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34" name="Paralelogramo 33">
            <a:extLst>
              <a:ext uri="{FF2B5EF4-FFF2-40B4-BE49-F238E27FC236}">
                <a16:creationId xmlns:a16="http://schemas.microsoft.com/office/drawing/2014/main" id="{C430E10C-362C-4058-A128-C7E493478EAF}"/>
              </a:ext>
            </a:extLst>
          </p:cNvPr>
          <p:cNvSpPr/>
          <p:nvPr/>
        </p:nvSpPr>
        <p:spPr>
          <a:xfrm>
            <a:off x="131614" y="5161547"/>
            <a:ext cx="835655" cy="613611"/>
          </a:xfrm>
          <a:prstGeom prst="parallelogram">
            <a:avLst>
              <a:gd name="adj" fmla="val 91049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04B0531C-2D91-4C2A-AE19-E345BC0F6865}"/>
              </a:ext>
            </a:extLst>
          </p:cNvPr>
          <p:cNvSpPr/>
          <p:nvPr/>
        </p:nvSpPr>
        <p:spPr>
          <a:xfrm>
            <a:off x="397042" y="2099547"/>
            <a:ext cx="3573379" cy="3501190"/>
          </a:xfrm>
          <a:custGeom>
            <a:avLst/>
            <a:gdLst>
              <a:gd name="connsiteX0" fmla="*/ 4764505 w 4764505"/>
              <a:gd name="connsiteY0" fmla="*/ 48127 h 4668253"/>
              <a:gd name="connsiteX1" fmla="*/ 4235115 w 4764505"/>
              <a:gd name="connsiteY1" fmla="*/ 0 h 4668253"/>
              <a:gd name="connsiteX2" fmla="*/ 0 w 4764505"/>
              <a:gd name="connsiteY2" fmla="*/ 4668253 h 466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4505" h="4668253">
                <a:moveTo>
                  <a:pt x="4764505" y="48127"/>
                </a:moveTo>
                <a:lnTo>
                  <a:pt x="4235115" y="0"/>
                </a:lnTo>
                <a:lnTo>
                  <a:pt x="0" y="4668253"/>
                </a:lnTo>
              </a:path>
            </a:pathLst>
          </a:custGeom>
          <a:noFill/>
          <a:ln w="38100">
            <a:solidFill>
              <a:schemeClr val="accent4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A4EED2D-14DE-4B9D-807D-88042A9E6870}"/>
              </a:ext>
            </a:extLst>
          </p:cNvPr>
          <p:cNvSpPr txBox="1"/>
          <p:nvPr/>
        </p:nvSpPr>
        <p:spPr>
          <a:xfrm>
            <a:off x="-3434477" y="567543"/>
            <a:ext cx="383151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625" b="1" dirty="0"/>
              <a:t>DISEÑO DE INTERFACES</a:t>
            </a:r>
          </a:p>
        </p:txBody>
      </p:sp>
    </p:spTree>
    <p:extLst>
      <p:ext uri="{BB962C8B-B14F-4D97-AF65-F5344CB8AC3E}">
        <p14:creationId xmlns:p14="http://schemas.microsoft.com/office/powerpoint/2010/main" val="337694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ralelogramo 31">
            <a:extLst>
              <a:ext uri="{FF2B5EF4-FFF2-40B4-BE49-F238E27FC236}">
                <a16:creationId xmlns:a16="http://schemas.microsoft.com/office/drawing/2014/main" id="{EEFC1D3B-88EB-448D-BE5E-C76EC1EDC820}"/>
              </a:ext>
            </a:extLst>
          </p:cNvPr>
          <p:cNvSpPr/>
          <p:nvPr/>
        </p:nvSpPr>
        <p:spPr>
          <a:xfrm>
            <a:off x="613610" y="-18047"/>
            <a:ext cx="6027821" cy="5161547"/>
          </a:xfrm>
          <a:prstGeom prst="parallelogram">
            <a:avLst>
              <a:gd name="adj" fmla="val 9104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255CC30F-90F6-4FDC-AC3B-35F7210A0115}"/>
              </a:ext>
            </a:extLst>
          </p:cNvPr>
          <p:cNvSpPr/>
          <p:nvPr/>
        </p:nvSpPr>
        <p:spPr>
          <a:xfrm>
            <a:off x="794086" y="0"/>
            <a:ext cx="8427587" cy="5161547"/>
          </a:xfrm>
          <a:custGeom>
            <a:avLst/>
            <a:gdLst>
              <a:gd name="connsiteX0" fmla="*/ 11236783 w 11236783"/>
              <a:gd name="connsiteY0" fmla="*/ 2660957 h 6882063"/>
              <a:gd name="connsiteX1" fmla="*/ 11236783 w 11236783"/>
              <a:gd name="connsiteY1" fmla="*/ 6742065 h 6882063"/>
              <a:gd name="connsiteX2" fmla="*/ 11135592 w 11236783"/>
              <a:gd name="connsiteY2" fmla="*/ 6858001 h 6882063"/>
              <a:gd name="connsiteX3" fmla="*/ 7573519 w 11236783"/>
              <a:gd name="connsiteY3" fmla="*/ 6858001 h 6882063"/>
              <a:gd name="connsiteX4" fmla="*/ 7621132 w 11236783"/>
              <a:gd name="connsiteY4" fmla="*/ 1 h 6882063"/>
              <a:gd name="connsiteX5" fmla="*/ 10923953 w 11236783"/>
              <a:gd name="connsiteY5" fmla="*/ 1 h 6882063"/>
              <a:gd name="connsiteX6" fmla="*/ 4746612 w 11236783"/>
              <a:gd name="connsiteY6" fmla="*/ 6858001 h 6882063"/>
              <a:gd name="connsiteX7" fmla="*/ 1548819 w 11236783"/>
              <a:gd name="connsiteY7" fmla="*/ 6858001 h 6882063"/>
              <a:gd name="connsiteX8" fmla="*/ 1548818 w 11236783"/>
              <a:gd name="connsiteY8" fmla="*/ 6858002 h 6882063"/>
              <a:gd name="connsiteX9" fmla="*/ 0 w 11236783"/>
              <a:gd name="connsiteY9" fmla="*/ 6858002 h 6882063"/>
              <a:gd name="connsiteX10" fmla="*/ 4250399 w 11236783"/>
              <a:gd name="connsiteY10" fmla="*/ 2189748 h 6882063"/>
              <a:gd name="connsiteX11" fmla="*/ 5648718 w 11236783"/>
              <a:gd name="connsiteY11" fmla="*/ 2189748 h 6882063"/>
              <a:gd name="connsiteX12" fmla="*/ 11140003 w 11236783"/>
              <a:gd name="connsiteY12" fmla="*/ 0 h 6882063"/>
              <a:gd name="connsiteX13" fmla="*/ 11236783 w 11236783"/>
              <a:gd name="connsiteY13" fmla="*/ 0 h 6882063"/>
              <a:gd name="connsiteX14" fmla="*/ 11236783 w 11236783"/>
              <a:gd name="connsiteY14" fmla="*/ 2398214 h 6882063"/>
              <a:gd name="connsiteX15" fmla="*/ 7276334 w 11236783"/>
              <a:gd name="connsiteY15" fmla="*/ 6882063 h 6882063"/>
              <a:gd name="connsiteX16" fmla="*/ 5061283 w 11236783"/>
              <a:gd name="connsiteY16" fmla="*/ 6882063 h 688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6783" h="6882063">
                <a:moveTo>
                  <a:pt x="11236783" y="2660957"/>
                </a:moveTo>
                <a:lnTo>
                  <a:pt x="11236783" y="6742065"/>
                </a:lnTo>
                <a:lnTo>
                  <a:pt x="11135592" y="6858001"/>
                </a:lnTo>
                <a:lnTo>
                  <a:pt x="7573519" y="6858001"/>
                </a:lnTo>
                <a:close/>
                <a:moveTo>
                  <a:pt x="7621132" y="1"/>
                </a:moveTo>
                <a:lnTo>
                  <a:pt x="10923953" y="1"/>
                </a:lnTo>
                <a:lnTo>
                  <a:pt x="4746612" y="6858001"/>
                </a:lnTo>
                <a:lnTo>
                  <a:pt x="1548819" y="6858001"/>
                </a:lnTo>
                <a:lnTo>
                  <a:pt x="1548818" y="6858002"/>
                </a:lnTo>
                <a:lnTo>
                  <a:pt x="0" y="6858002"/>
                </a:lnTo>
                <a:lnTo>
                  <a:pt x="4250399" y="2189748"/>
                </a:lnTo>
                <a:lnTo>
                  <a:pt x="5648718" y="2189748"/>
                </a:lnTo>
                <a:close/>
                <a:moveTo>
                  <a:pt x="11140003" y="0"/>
                </a:moveTo>
                <a:lnTo>
                  <a:pt x="11236783" y="0"/>
                </a:lnTo>
                <a:lnTo>
                  <a:pt x="11236783" y="2398214"/>
                </a:lnTo>
                <a:lnTo>
                  <a:pt x="7276334" y="6882063"/>
                </a:lnTo>
                <a:lnTo>
                  <a:pt x="5061283" y="6882063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1350" dirty="0"/>
          </a:p>
        </p:txBody>
      </p:sp>
      <p:sp>
        <p:nvSpPr>
          <p:cNvPr id="34" name="Paralelogramo 33">
            <a:extLst>
              <a:ext uri="{FF2B5EF4-FFF2-40B4-BE49-F238E27FC236}">
                <a16:creationId xmlns:a16="http://schemas.microsoft.com/office/drawing/2014/main" id="{C430E10C-362C-4058-A128-C7E493478EAF}"/>
              </a:ext>
            </a:extLst>
          </p:cNvPr>
          <p:cNvSpPr/>
          <p:nvPr/>
        </p:nvSpPr>
        <p:spPr>
          <a:xfrm>
            <a:off x="156950" y="4529890"/>
            <a:ext cx="835655" cy="613611"/>
          </a:xfrm>
          <a:prstGeom prst="parallelogram">
            <a:avLst>
              <a:gd name="adj" fmla="val 9104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04B0531C-2D91-4C2A-AE19-E345BC0F6865}"/>
              </a:ext>
            </a:extLst>
          </p:cNvPr>
          <p:cNvSpPr/>
          <p:nvPr/>
        </p:nvSpPr>
        <p:spPr>
          <a:xfrm>
            <a:off x="415090" y="1624263"/>
            <a:ext cx="3573379" cy="3501190"/>
          </a:xfrm>
          <a:custGeom>
            <a:avLst/>
            <a:gdLst>
              <a:gd name="connsiteX0" fmla="*/ 4764505 w 4764505"/>
              <a:gd name="connsiteY0" fmla="*/ 48127 h 4668253"/>
              <a:gd name="connsiteX1" fmla="*/ 4235115 w 4764505"/>
              <a:gd name="connsiteY1" fmla="*/ 0 h 4668253"/>
              <a:gd name="connsiteX2" fmla="*/ 0 w 4764505"/>
              <a:gd name="connsiteY2" fmla="*/ 4668253 h 466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4505" h="4668253">
                <a:moveTo>
                  <a:pt x="4764505" y="48127"/>
                </a:moveTo>
                <a:lnTo>
                  <a:pt x="4235115" y="0"/>
                </a:lnTo>
                <a:lnTo>
                  <a:pt x="0" y="4668253"/>
                </a:ln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A4EED2D-14DE-4B9D-807D-88042A9E6870}"/>
              </a:ext>
            </a:extLst>
          </p:cNvPr>
          <p:cNvSpPr txBox="1"/>
          <p:nvPr/>
        </p:nvSpPr>
        <p:spPr>
          <a:xfrm>
            <a:off x="267972" y="546470"/>
            <a:ext cx="3831519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625" b="1" dirty="0"/>
              <a:t>DISEÑO DE INTERFACES</a:t>
            </a:r>
          </a:p>
        </p:txBody>
      </p:sp>
    </p:spTree>
    <p:extLst>
      <p:ext uri="{BB962C8B-B14F-4D97-AF65-F5344CB8AC3E}">
        <p14:creationId xmlns:p14="http://schemas.microsoft.com/office/powerpoint/2010/main" val="280063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D0A0FE6C-5A01-48CE-B079-8DBB315A10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5" r="26354" b="40976"/>
          <a:stretch/>
        </p:blipFill>
        <p:spPr>
          <a:xfrm>
            <a:off x="189788" y="175333"/>
            <a:ext cx="8665977" cy="4793936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6235EA0-67DE-4483-8A26-963F3180B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00" y="211283"/>
            <a:ext cx="894433" cy="49026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C576D1EF-15A5-47AF-8435-43AED6A7B7D8}"/>
              </a:ext>
            </a:extLst>
          </p:cNvPr>
          <p:cNvSpPr/>
          <p:nvPr/>
        </p:nvSpPr>
        <p:spPr>
          <a:xfrm rot="1138878">
            <a:off x="-470049" y="-596270"/>
            <a:ext cx="3722156" cy="5821523"/>
          </a:xfrm>
          <a:custGeom>
            <a:avLst/>
            <a:gdLst>
              <a:gd name="connsiteX0" fmla="*/ 0 w 4962875"/>
              <a:gd name="connsiteY0" fmla="*/ 1707043 h 7722571"/>
              <a:gd name="connsiteX1" fmla="*/ 4962875 w 4962875"/>
              <a:gd name="connsiteY1" fmla="*/ 0 h 7722571"/>
              <a:gd name="connsiteX2" fmla="*/ 4962874 w 4962875"/>
              <a:gd name="connsiteY2" fmla="*/ 6727226 h 7722571"/>
              <a:gd name="connsiteX3" fmla="*/ 2069116 w 4962875"/>
              <a:gd name="connsiteY3" fmla="*/ 7722571 h 772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875" h="7722571">
                <a:moveTo>
                  <a:pt x="0" y="1707043"/>
                </a:moveTo>
                <a:lnTo>
                  <a:pt x="4962875" y="0"/>
                </a:lnTo>
                <a:lnTo>
                  <a:pt x="4962874" y="6727226"/>
                </a:lnTo>
                <a:lnTo>
                  <a:pt x="2069116" y="772257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FF763E75-EEBF-4C76-BEE8-36BBDBB416FB}"/>
              </a:ext>
            </a:extLst>
          </p:cNvPr>
          <p:cNvSpPr/>
          <p:nvPr/>
        </p:nvSpPr>
        <p:spPr>
          <a:xfrm rot="1138878">
            <a:off x="3306345" y="-179576"/>
            <a:ext cx="1283653" cy="5506943"/>
          </a:xfrm>
          <a:custGeom>
            <a:avLst/>
            <a:gdLst>
              <a:gd name="connsiteX0" fmla="*/ 0 w 1711537"/>
              <a:gd name="connsiteY0" fmla="*/ 588704 h 7294499"/>
              <a:gd name="connsiteX1" fmla="*/ 1711537 w 1711537"/>
              <a:gd name="connsiteY1" fmla="*/ 0 h 7294499"/>
              <a:gd name="connsiteX2" fmla="*/ 1711537 w 1711537"/>
              <a:gd name="connsiteY2" fmla="*/ 6705794 h 7294499"/>
              <a:gd name="connsiteX3" fmla="*/ 0 w 1711537"/>
              <a:gd name="connsiteY3" fmla="*/ 7294499 h 729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1537" h="7294499">
                <a:moveTo>
                  <a:pt x="0" y="588704"/>
                </a:moveTo>
                <a:lnTo>
                  <a:pt x="1711537" y="0"/>
                </a:lnTo>
                <a:lnTo>
                  <a:pt x="1711537" y="6705794"/>
                </a:lnTo>
                <a:lnTo>
                  <a:pt x="0" y="72944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6D18AD21-796E-45F0-8F32-62EC73A8E62B}"/>
              </a:ext>
            </a:extLst>
          </p:cNvPr>
          <p:cNvSpPr/>
          <p:nvPr/>
        </p:nvSpPr>
        <p:spPr>
          <a:xfrm rot="1138878">
            <a:off x="4659386" y="-179416"/>
            <a:ext cx="1283653" cy="5501045"/>
          </a:xfrm>
          <a:custGeom>
            <a:avLst/>
            <a:gdLst>
              <a:gd name="connsiteX0" fmla="*/ 0 w 1711537"/>
              <a:gd name="connsiteY0" fmla="*/ 588704 h 7294499"/>
              <a:gd name="connsiteX1" fmla="*/ 1711537 w 1711537"/>
              <a:gd name="connsiteY1" fmla="*/ 0 h 7294499"/>
              <a:gd name="connsiteX2" fmla="*/ 1711537 w 1711537"/>
              <a:gd name="connsiteY2" fmla="*/ 6705794 h 7294499"/>
              <a:gd name="connsiteX3" fmla="*/ 0 w 1711537"/>
              <a:gd name="connsiteY3" fmla="*/ 7294499 h 729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1537" h="7294499">
                <a:moveTo>
                  <a:pt x="0" y="588704"/>
                </a:moveTo>
                <a:lnTo>
                  <a:pt x="1711537" y="0"/>
                </a:lnTo>
                <a:lnTo>
                  <a:pt x="1711537" y="6705794"/>
                </a:lnTo>
                <a:lnTo>
                  <a:pt x="0" y="7294499"/>
                </a:ln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bg1">
                  <a:alpha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17FA71C-2820-4385-B4CB-DBA94CA7A81D}"/>
              </a:ext>
            </a:extLst>
          </p:cNvPr>
          <p:cNvSpPr txBox="1"/>
          <p:nvPr/>
        </p:nvSpPr>
        <p:spPr>
          <a:xfrm>
            <a:off x="529431" y="774938"/>
            <a:ext cx="27581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350" dirty="0">
                <a:latin typeface="Aharoni" panose="02010803020104030203" pitchFamily="2" charset="-79"/>
                <a:cs typeface="Aharoni" panose="02010803020104030203" pitchFamily="2" charset="-79"/>
              </a:rPr>
              <a:t>“EL CAMBIO ESTA EN TUS MANOS ”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03956DA-EE49-459B-B7D8-DEBC452BD388}"/>
              </a:ext>
            </a:extLst>
          </p:cNvPr>
          <p:cNvSpPr txBox="1"/>
          <p:nvPr/>
        </p:nvSpPr>
        <p:spPr>
          <a:xfrm>
            <a:off x="117883" y="1580883"/>
            <a:ext cx="2758109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875" dirty="0">
                <a:latin typeface="Aharoni" panose="02010803020104030203" pitchFamily="2" charset="-79"/>
                <a:cs typeface="Aharoni" panose="02010803020104030203" pitchFamily="2" charset="-79"/>
              </a:rPr>
              <a:t>ZLOTY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0CF8F1B-2E28-44A0-9B4F-798CFA69B716}"/>
              </a:ext>
            </a:extLst>
          </p:cNvPr>
          <p:cNvSpPr txBox="1"/>
          <p:nvPr/>
        </p:nvSpPr>
        <p:spPr>
          <a:xfrm>
            <a:off x="550090" y="1987888"/>
            <a:ext cx="2198967" cy="95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25" dirty="0"/>
              <a:t>Sistema de información </a:t>
            </a:r>
          </a:p>
          <a:p>
            <a:pPr algn="ctr"/>
            <a:endParaRPr lang="es-CO" sz="1125" dirty="0"/>
          </a:p>
          <a:p>
            <a:pPr algn="ctr"/>
            <a:endParaRPr lang="es-CO" sz="1125" dirty="0"/>
          </a:p>
          <a:p>
            <a:pPr algn="ctr"/>
            <a:endParaRPr lang="es-CO" sz="1125" dirty="0"/>
          </a:p>
          <a:p>
            <a:pPr algn="ctr"/>
            <a:endParaRPr lang="es-CO" sz="1125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8A6C1DF-2AF2-41DC-BA08-9BEDAE664406}"/>
              </a:ext>
            </a:extLst>
          </p:cNvPr>
          <p:cNvSpPr txBox="1"/>
          <p:nvPr/>
        </p:nvSpPr>
        <p:spPr>
          <a:xfrm>
            <a:off x="927889" y="3562576"/>
            <a:ext cx="1084034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latin typeface="Aharoni" panose="02010803020104030203" pitchFamily="2" charset="-79"/>
                <a:cs typeface="Aharoni" panose="02010803020104030203" pitchFamily="2" charset="-79"/>
              </a:rPr>
              <a:t>Versión</a:t>
            </a:r>
          </a:p>
          <a:p>
            <a:endParaRPr lang="es-CO" sz="1875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92352A-DC55-4473-9FA7-F9F333881C50}"/>
              </a:ext>
            </a:extLst>
          </p:cNvPr>
          <p:cNvSpPr txBox="1"/>
          <p:nvPr/>
        </p:nvSpPr>
        <p:spPr>
          <a:xfrm>
            <a:off x="1144753" y="3757864"/>
            <a:ext cx="108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2.0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F584AB-0A2C-45E4-91B5-7EAE5842C3F9}"/>
              </a:ext>
            </a:extLst>
          </p:cNvPr>
          <p:cNvSpPr txBox="1"/>
          <p:nvPr/>
        </p:nvSpPr>
        <p:spPr>
          <a:xfrm>
            <a:off x="1025560" y="4026125"/>
            <a:ext cx="108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latin typeface="Aharoni" panose="02010803020104030203" pitchFamily="2" charset="-79"/>
                <a:cs typeface="Aharoni" panose="02010803020104030203" pitchFamily="2" charset="-79"/>
              </a:rPr>
              <a:t>Fecha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69CE709-DE70-4D3E-9E8A-46209EEF32BE}"/>
              </a:ext>
            </a:extLst>
          </p:cNvPr>
          <p:cNvSpPr txBox="1"/>
          <p:nvPr/>
        </p:nvSpPr>
        <p:spPr>
          <a:xfrm>
            <a:off x="906370" y="4337764"/>
            <a:ext cx="1322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27/07/2020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78C3037-17BB-418D-BC0D-BB0D54F9C290}"/>
              </a:ext>
            </a:extLst>
          </p:cNvPr>
          <p:cNvSpPr txBox="1"/>
          <p:nvPr/>
        </p:nvSpPr>
        <p:spPr>
          <a:xfrm>
            <a:off x="5525916" y="4509953"/>
            <a:ext cx="39216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solidFill>
                  <a:schemeClr val="bg1"/>
                </a:solidFill>
              </a:rPr>
              <a:t>Presentación completa de  grupo Zloty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F305635-A0ED-40DE-9C98-2329968EC7C6}"/>
              </a:ext>
            </a:extLst>
          </p:cNvPr>
          <p:cNvSpPr/>
          <p:nvPr/>
        </p:nvSpPr>
        <p:spPr>
          <a:xfrm>
            <a:off x="6875824" y="2190178"/>
            <a:ext cx="983096" cy="896609"/>
          </a:xfrm>
          <a:prstGeom prst="rect">
            <a:avLst/>
          </a:prstGeom>
          <a:noFill/>
          <a:ln w="762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35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9C29526-FC19-4386-B90C-B8DA3A46CE0D}"/>
              </a:ext>
            </a:extLst>
          </p:cNvPr>
          <p:cNvCxnSpPr/>
          <p:nvPr/>
        </p:nvCxnSpPr>
        <p:spPr>
          <a:xfrm>
            <a:off x="7862354" y="1867728"/>
            <a:ext cx="0" cy="62407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AAEBE2-8FCB-488E-BE5C-746F24974567}"/>
              </a:ext>
            </a:extLst>
          </p:cNvPr>
          <p:cNvCxnSpPr/>
          <p:nvPr/>
        </p:nvCxnSpPr>
        <p:spPr>
          <a:xfrm>
            <a:off x="7532649" y="2179766"/>
            <a:ext cx="61125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utoShape 2">
            <a:extLst>
              <a:ext uri="{FF2B5EF4-FFF2-40B4-BE49-F238E27FC236}">
                <a16:creationId xmlns:a16="http://schemas.microsoft.com/office/drawing/2014/main" id="{911B07C1-A37C-461B-AF9E-379F57E007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CO" sz="1350"/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259FD1FC-6672-4ED4-A184-8445F1D839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CO" sz="135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743E3B22-B7D8-4227-A001-1A5B60992A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07" y="2533835"/>
            <a:ext cx="1156596" cy="1156596"/>
          </a:xfrm>
          <a:prstGeom prst="rect">
            <a:avLst/>
          </a:prstGeom>
        </p:spPr>
      </p:pic>
      <p:pic>
        <p:nvPicPr>
          <p:cNvPr id="10" name="Picture 14" descr="Sena - Cámara de Comercio de Bogotá">
            <a:extLst>
              <a:ext uri="{FF2B5EF4-FFF2-40B4-BE49-F238E27FC236}">
                <a16:creationId xmlns:a16="http://schemas.microsoft.com/office/drawing/2014/main" id="{1BAC792E-8F4F-42F9-8E12-E5DE5F64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959" y="296310"/>
            <a:ext cx="885908" cy="85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47AEB95-05B0-4B6A-A3EC-DEEBDA1A1F97}"/>
              </a:ext>
            </a:extLst>
          </p:cNvPr>
          <p:cNvSpPr txBox="1"/>
          <p:nvPr/>
        </p:nvSpPr>
        <p:spPr>
          <a:xfrm>
            <a:off x="1042940" y="2267330"/>
            <a:ext cx="1084034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>
                <a:latin typeface="Aharoni" panose="02010803020104030203" pitchFamily="2" charset="-79"/>
                <a:cs typeface="Aharoni" panose="02010803020104030203" pitchFamily="2" charset="-79"/>
              </a:rPr>
              <a:t>Grupo:</a:t>
            </a:r>
          </a:p>
          <a:p>
            <a:endParaRPr lang="es-CO" sz="15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CO" sz="1875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217C9D8-5410-461C-9819-A8CC35398FD6}"/>
              </a:ext>
            </a:extLst>
          </p:cNvPr>
          <p:cNvSpPr txBox="1"/>
          <p:nvPr/>
        </p:nvSpPr>
        <p:spPr>
          <a:xfrm>
            <a:off x="575637" y="2564218"/>
            <a:ext cx="2465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Báez Lagos Michael Alejandro Camacho Rojas </a:t>
            </a:r>
            <a:r>
              <a:rPr lang="es-CO" sz="1200" dirty="0" err="1"/>
              <a:t>Yostin</a:t>
            </a:r>
            <a:r>
              <a:rPr lang="es-CO" sz="1200" dirty="0"/>
              <a:t> Alexander Esquivel González Israel </a:t>
            </a:r>
          </a:p>
          <a:p>
            <a:r>
              <a:rPr lang="es-CO" sz="1200" dirty="0"/>
              <a:t>Romero Sierra Adriana Geraldine Sierra  Galindo Jonathan Darío</a:t>
            </a:r>
          </a:p>
        </p:txBody>
      </p:sp>
    </p:spTree>
    <p:extLst>
      <p:ext uri="{BB962C8B-B14F-4D97-AF65-F5344CB8AC3E}">
        <p14:creationId xmlns:p14="http://schemas.microsoft.com/office/powerpoint/2010/main" val="153282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C576D1EF-15A5-47AF-8435-43AED6A7B7D8}"/>
              </a:ext>
            </a:extLst>
          </p:cNvPr>
          <p:cNvSpPr/>
          <p:nvPr/>
        </p:nvSpPr>
        <p:spPr>
          <a:xfrm rot="1138878">
            <a:off x="-520849" y="-583569"/>
            <a:ext cx="3722156" cy="5821523"/>
          </a:xfrm>
          <a:custGeom>
            <a:avLst/>
            <a:gdLst>
              <a:gd name="connsiteX0" fmla="*/ 0 w 4962875"/>
              <a:gd name="connsiteY0" fmla="*/ 1707043 h 7722571"/>
              <a:gd name="connsiteX1" fmla="*/ 4962875 w 4962875"/>
              <a:gd name="connsiteY1" fmla="*/ 0 h 7722571"/>
              <a:gd name="connsiteX2" fmla="*/ 4962874 w 4962875"/>
              <a:gd name="connsiteY2" fmla="*/ 6727226 h 7722571"/>
              <a:gd name="connsiteX3" fmla="*/ 2069116 w 4962875"/>
              <a:gd name="connsiteY3" fmla="*/ 7722571 h 772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875" h="7722571">
                <a:moveTo>
                  <a:pt x="0" y="1707043"/>
                </a:moveTo>
                <a:lnTo>
                  <a:pt x="4962875" y="0"/>
                </a:lnTo>
                <a:lnTo>
                  <a:pt x="4962874" y="6727226"/>
                </a:lnTo>
                <a:lnTo>
                  <a:pt x="2069116" y="772257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6250255-49E8-4DA8-B5BF-6A4BE5CE8519}"/>
              </a:ext>
            </a:extLst>
          </p:cNvPr>
          <p:cNvSpPr txBox="1"/>
          <p:nvPr/>
        </p:nvSpPr>
        <p:spPr>
          <a:xfrm>
            <a:off x="772886" y="555172"/>
            <a:ext cx="2699657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625" b="1" dirty="0"/>
              <a:t>INTERFAZ WEB:</a:t>
            </a:r>
          </a:p>
        </p:txBody>
      </p:sp>
      <p:pic>
        <p:nvPicPr>
          <p:cNvPr id="3" name="Imagen 2">
            <a:hlinkClick r:id="rId2"/>
            <a:extLst>
              <a:ext uri="{FF2B5EF4-FFF2-40B4-BE49-F238E27FC236}">
                <a16:creationId xmlns:a16="http://schemas.microsoft.com/office/drawing/2014/main" id="{506515BF-5B80-4F0E-A139-418679D72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" t="15102" r="1291" b="7288"/>
          <a:stretch/>
        </p:blipFill>
        <p:spPr>
          <a:xfrm>
            <a:off x="900705" y="1416185"/>
            <a:ext cx="7505875" cy="335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67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DED5341-0B3C-49D8-809D-CC5491F3F762}"/>
              </a:ext>
            </a:extLst>
          </p:cNvPr>
          <p:cNvSpPr txBox="1"/>
          <p:nvPr/>
        </p:nvSpPr>
        <p:spPr>
          <a:xfrm>
            <a:off x="1572125" y="632077"/>
            <a:ext cx="616305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/>
              <a:t>PAGINAS</a:t>
            </a:r>
            <a:r>
              <a:rPr lang="es-CO" sz="2250" b="1" dirty="0">
                <a:solidFill>
                  <a:schemeClr val="accent4"/>
                </a:solidFill>
                <a:latin typeface="Arial Black" panose="020B0A04020102020204" pitchFamily="34" charset="0"/>
              </a:rPr>
              <a:t> </a:t>
            </a:r>
            <a:r>
              <a:rPr lang="es-CO" sz="4000" b="1" dirty="0"/>
              <a:t>WEB</a:t>
            </a:r>
            <a:r>
              <a:rPr lang="es-CO" sz="2250" b="1" dirty="0">
                <a:solidFill>
                  <a:schemeClr val="accent4"/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6198089-9C73-45DF-B3A9-F700C046D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27" y="2167773"/>
            <a:ext cx="1657627" cy="16576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2946F2-FAE3-4476-A060-6BFF4BFEF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97" y="2167773"/>
            <a:ext cx="1657627" cy="165762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F855603-51EF-43B2-ABE4-0899163E6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07" y="2118670"/>
            <a:ext cx="1657627" cy="165762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0C21D25-FD7C-4E05-90DE-FF43CDE5A8FA}"/>
              </a:ext>
            </a:extLst>
          </p:cNvPr>
          <p:cNvSpPr txBox="1"/>
          <p:nvPr/>
        </p:nvSpPr>
        <p:spPr>
          <a:xfrm>
            <a:off x="1408818" y="3969493"/>
            <a:ext cx="165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hlinkClick r:id="rId3"/>
              </a:rPr>
              <a:t>Haz </a:t>
            </a:r>
            <a:r>
              <a:rPr lang="es-CO" dirty="0" err="1">
                <a:hlinkClick r:id="rId3"/>
              </a:rPr>
              <a:t>truequing</a:t>
            </a:r>
            <a:endParaRPr lang="es-CO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A9C9992-E6AD-4807-A3AC-1FD1EE3AEC9D}"/>
              </a:ext>
            </a:extLst>
          </p:cNvPr>
          <p:cNvSpPr txBox="1"/>
          <p:nvPr/>
        </p:nvSpPr>
        <p:spPr>
          <a:xfrm>
            <a:off x="3858375" y="4010800"/>
            <a:ext cx="217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hlinkClick r:id="rId4"/>
              </a:rPr>
              <a:t>Ofrezco cambio</a:t>
            </a:r>
            <a:endParaRPr lang="es-CO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2051E3-A02F-44CB-BD9E-C7BFF4A0310F}"/>
              </a:ext>
            </a:extLst>
          </p:cNvPr>
          <p:cNvSpPr txBox="1"/>
          <p:nvPr/>
        </p:nvSpPr>
        <p:spPr>
          <a:xfrm>
            <a:off x="6637189" y="3984026"/>
            <a:ext cx="143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hlinkClick r:id="rId5"/>
              </a:rPr>
              <a:t>bookmooch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99198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C576D1EF-15A5-47AF-8435-43AED6A7B7D8}"/>
              </a:ext>
            </a:extLst>
          </p:cNvPr>
          <p:cNvSpPr/>
          <p:nvPr/>
        </p:nvSpPr>
        <p:spPr>
          <a:xfrm rot="1138878">
            <a:off x="-520849" y="-583569"/>
            <a:ext cx="3722156" cy="5821523"/>
          </a:xfrm>
          <a:custGeom>
            <a:avLst/>
            <a:gdLst>
              <a:gd name="connsiteX0" fmla="*/ 0 w 4962875"/>
              <a:gd name="connsiteY0" fmla="*/ 1707043 h 7722571"/>
              <a:gd name="connsiteX1" fmla="*/ 4962875 w 4962875"/>
              <a:gd name="connsiteY1" fmla="*/ 0 h 7722571"/>
              <a:gd name="connsiteX2" fmla="*/ 4962874 w 4962875"/>
              <a:gd name="connsiteY2" fmla="*/ 6727226 h 7722571"/>
              <a:gd name="connsiteX3" fmla="*/ 2069116 w 4962875"/>
              <a:gd name="connsiteY3" fmla="*/ 7722571 h 772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2875" h="7722571">
                <a:moveTo>
                  <a:pt x="0" y="1707043"/>
                </a:moveTo>
                <a:lnTo>
                  <a:pt x="4962875" y="0"/>
                </a:lnTo>
                <a:lnTo>
                  <a:pt x="4962874" y="6727226"/>
                </a:lnTo>
                <a:lnTo>
                  <a:pt x="2069116" y="772257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 sz="135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1E8BD4F-D3B5-44EC-BEBC-8E52E65BEDB5}"/>
              </a:ext>
            </a:extLst>
          </p:cNvPr>
          <p:cNvSpPr/>
          <p:nvPr/>
        </p:nvSpPr>
        <p:spPr>
          <a:xfrm>
            <a:off x="-114299" y="-18047"/>
            <a:ext cx="9258299" cy="51615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s-ES" sz="9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9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9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9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9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s-E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3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benaston</a:t>
            </a:r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(2019, abril 10). Escribir un Enunciado del Alcance de un Proyecto (</a:t>
            </a:r>
            <a:r>
              <a:rPr lang="es-ES" sz="13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s-ES" sz="13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3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de la Manera Más Fácil. </a:t>
            </a:r>
            <a:r>
              <a:rPr lang="es-ES" sz="135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Digital Project Manager.</a:t>
            </a:r>
          </a:p>
          <a:p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		https://thedigitalprojectmanager.com/es/como-hacer-enunciado-alcance-proyecto-guiacompleta/ </a:t>
            </a:r>
          </a:p>
          <a:p>
            <a:endParaRPr lang="es-ES" sz="13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El Trueque. (s. f.). Recuperado 25 de julio de 2020, de 	https://www.finanzzas.com/el-trueque J</a:t>
            </a:r>
          </a:p>
          <a:p>
            <a:endParaRPr lang="es-ES" sz="13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JUSTIFICACIÓN1.pdf. (s. f.). Recuperado 18 de julio de 2020, de 	</a:t>
            </a:r>
          </a:p>
          <a:p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https://www.javeriana.edu.co/blogs/algomez/files/JUSTIFICACI%C3%93N1.pdf </a:t>
            </a:r>
          </a:p>
          <a:p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Las redes de trueque como institución de la economía popular. (s. f.). Recuperado 18 de julio de 2020, de 						https://www.coraggioeconomia.org/jlc/trueque004.htm </a:t>
            </a:r>
          </a:p>
          <a:p>
            <a:endParaRPr lang="es-ES" sz="13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PIB de Colombia 2020. (s. f.). datosmacro.com. Recuperado </a:t>
            </a:r>
          </a:p>
          <a:p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18 de julio de 2020, de https://datosmacro.expansion.com/pib/colombia </a:t>
            </a:r>
          </a:p>
          <a:p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Tiempo, C. E. E. (2020, marzo 26). La crisis económica de 2020. El Tiempo. </a:t>
            </a:r>
          </a:p>
          <a:p>
            <a:r>
              <a:rPr lang="es-ES" sz="13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https://www.eltiempo.com/economia/sectores/coronavirus-la-crisis-economica-de-2020- 477658</a:t>
            </a:r>
            <a:endParaRPr lang="es-CO" sz="13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E2BFC45-E24C-481D-AB9F-BD4110D1C462}"/>
              </a:ext>
            </a:extLst>
          </p:cNvPr>
          <p:cNvSpPr txBox="1"/>
          <p:nvPr/>
        </p:nvSpPr>
        <p:spPr>
          <a:xfrm>
            <a:off x="908355" y="1494629"/>
            <a:ext cx="71987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50" dirty="0"/>
              <a:t> </a:t>
            </a:r>
            <a:endParaRPr lang="es-CO" sz="1350" dirty="0"/>
          </a:p>
        </p:txBody>
      </p:sp>
      <p:pic>
        <p:nvPicPr>
          <p:cNvPr id="1038" name="Picture 14" descr="Sena - Cámara de Comercio de Bogotá">
            <a:extLst>
              <a:ext uri="{FF2B5EF4-FFF2-40B4-BE49-F238E27FC236}">
                <a16:creationId xmlns:a16="http://schemas.microsoft.com/office/drawing/2014/main" id="{39184828-385C-46A5-A669-D8013D32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987" y="269000"/>
            <a:ext cx="885908" cy="85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EB27DD-E6E5-427B-BAC5-9F7CFE410F2B}"/>
              </a:ext>
            </a:extLst>
          </p:cNvPr>
          <p:cNvSpPr txBox="1"/>
          <p:nvPr/>
        </p:nvSpPr>
        <p:spPr>
          <a:xfrm>
            <a:off x="1340229" y="786743"/>
            <a:ext cx="616305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/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2698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006389" y="194038"/>
            <a:ext cx="5334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 es trueque 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300904" y="1207857"/>
            <a:ext cx="6745954" cy="333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s-CO" sz="18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Primer sistema de comercio </a:t>
            </a:r>
            <a:r>
              <a:rPr lang="es-ES" sz="18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 sirve para el  intercambio de bienes materiales o de servicios por otros objetos o productos . Se diferencia de la compraventa habitual en que no intermedia el dinero como representante del valor en la transacción. Al contrato por el cual dos personas acceden a un trueque se le denomina permuta.</a:t>
            </a:r>
            <a:endParaRPr lang="es-CO" sz="1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s-ES_tradnl" sz="18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(</a:t>
            </a:r>
            <a:r>
              <a:rPr lang="es-ES_tradnl" sz="1800" i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El Trueque</a:t>
            </a:r>
            <a:r>
              <a:rPr lang="es-ES_tradnl" sz="18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, s. f.)</a:t>
            </a:r>
            <a:endParaRPr lang="es-CO" sz="1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882349" y="1184998"/>
            <a:ext cx="5379301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2" descr="Whole-imagen: septiembre 2017">
            <a:extLst>
              <a:ext uri="{FF2B5EF4-FFF2-40B4-BE49-F238E27FC236}">
                <a16:creationId xmlns:a16="http://schemas.microsoft.com/office/drawing/2014/main" id="{8519CC65-6163-4C23-9FA1-C77F1074B0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87" y="3575002"/>
            <a:ext cx="1884396" cy="122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94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86615" y="800577"/>
            <a:ext cx="5334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</a:t>
            </a:r>
            <a:r>
              <a:rPr lang="es-CO" sz="5400" b="1" dirty="0">
                <a:solidFill>
                  <a:schemeClr val="accent4"/>
                </a:solidFill>
                <a:latin typeface="Arial Black" panose="020B0A04020102020204" pitchFamily="34" charset="0"/>
              </a:rPr>
              <a:t> </a:t>
            </a:r>
            <a:r>
              <a:rPr lang="es-CO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444764" y="2571750"/>
            <a:ext cx="4475088" cy="166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C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Desarrollar un sistema de información web para la gestión de intercambio de bienes, servicios y productos  ( </a:t>
            </a:r>
            <a:r>
              <a:rPr lang="es-CO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zloty</a:t>
            </a:r>
            <a:r>
              <a:rPr lang="es-CO" sz="180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  <a:endParaRPr lang="es-CO" sz="1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468443" y="2012471"/>
            <a:ext cx="3742656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CBB81C6-6BB1-475C-930C-9B32CA3E1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852" y="2063375"/>
            <a:ext cx="2905975" cy="29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5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4EC4B7D9-BC83-46F9-9E75-9709E82A9F43}"/>
              </a:ext>
            </a:extLst>
          </p:cNvPr>
          <p:cNvSpPr txBox="1"/>
          <p:nvPr/>
        </p:nvSpPr>
        <p:spPr>
          <a:xfrm>
            <a:off x="1584572" y="98188"/>
            <a:ext cx="66113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</a:t>
            </a:r>
            <a:r>
              <a:rPr lang="es-CO" sz="4000" b="1" dirty="0">
                <a:solidFill>
                  <a:schemeClr val="accent4"/>
                </a:solidFill>
                <a:latin typeface="Arial Black" panose="020B0A04020102020204" pitchFamily="34" charset="0"/>
              </a:rPr>
              <a:t> </a:t>
            </a:r>
            <a:r>
              <a:rPr lang="es-CO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Específicos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529D4F6-A753-4085-92ED-A3A003AE2644}"/>
              </a:ext>
            </a:extLst>
          </p:cNvPr>
          <p:cNvSpPr txBox="1"/>
          <p:nvPr/>
        </p:nvSpPr>
        <p:spPr>
          <a:xfrm>
            <a:off x="2037330" y="1835086"/>
            <a:ext cx="19779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Desarrollar un modulo que permita registrar los productos del usuario.</a:t>
            </a:r>
          </a:p>
          <a:p>
            <a:pPr algn="ctr"/>
            <a:endParaRPr lang="es-CO" sz="10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97A31C1-3462-4561-AFC4-B8C24964F5B3}"/>
              </a:ext>
            </a:extLst>
          </p:cNvPr>
          <p:cNvSpPr txBox="1"/>
          <p:nvPr/>
        </p:nvSpPr>
        <p:spPr>
          <a:xfrm>
            <a:off x="2187888" y="2708249"/>
            <a:ext cx="177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2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 un modulo que  administre los productos</a:t>
            </a:r>
            <a:r>
              <a:rPr lang="es-CO" sz="10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O" sz="1000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175A4CE-32D3-460D-9971-8B148F8AEE4A}"/>
              </a:ext>
            </a:extLst>
          </p:cNvPr>
          <p:cNvSpPr txBox="1"/>
          <p:nvPr/>
        </p:nvSpPr>
        <p:spPr>
          <a:xfrm>
            <a:off x="1965469" y="1165081"/>
            <a:ext cx="2328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Crear el sistema de información de forma lógica y sencilla de manejar</a:t>
            </a:r>
            <a:endParaRPr lang="es-CO" sz="12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64E8C15-FF64-4A3F-AE54-2407BE12B657}"/>
              </a:ext>
            </a:extLst>
          </p:cNvPr>
          <p:cNvSpPr txBox="1"/>
          <p:nvPr/>
        </p:nvSpPr>
        <p:spPr>
          <a:xfrm>
            <a:off x="5306713" y="1941470"/>
            <a:ext cx="18892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001F5E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s-CO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Gestion de  producto he intercambio</a:t>
            </a:r>
            <a:r>
              <a:rPr lang="es-C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s-CO" sz="12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CO" sz="1000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9B23056-5FF1-47AC-8CB7-3D54E4FC11CE}"/>
              </a:ext>
            </a:extLst>
          </p:cNvPr>
          <p:cNvSpPr txBox="1"/>
          <p:nvPr/>
        </p:nvSpPr>
        <p:spPr>
          <a:xfrm>
            <a:off x="5212789" y="2626202"/>
            <a:ext cx="23884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0DA6D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s-CO" sz="1200" b="1" dirty="0">
                <a:solidFill>
                  <a:srgbClr val="0DA6D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CO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Proporcionar informes automáticamente sobre productos intercambiados </a:t>
            </a:r>
            <a:r>
              <a:rPr lang="es-C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s-CO" sz="12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1000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F980B10-A82F-4D89-86CE-19C165F1C90B}"/>
              </a:ext>
            </a:extLst>
          </p:cNvPr>
          <p:cNvSpPr txBox="1"/>
          <p:nvPr/>
        </p:nvSpPr>
        <p:spPr>
          <a:xfrm>
            <a:off x="5273168" y="1101527"/>
            <a:ext cx="23280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s-CO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Usuario de cualquier edad se le  facilite el manejo.  </a:t>
            </a:r>
            <a:r>
              <a:rPr lang="es-CO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s-CO" sz="12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1000" dirty="0"/>
          </a:p>
        </p:txBody>
      </p:sp>
      <p:pic>
        <p:nvPicPr>
          <p:cNvPr id="48" name="Imagen 47">
            <a:hlinkClick r:id="rId2" action="ppaction://hlinkfile"/>
            <a:extLst>
              <a:ext uri="{FF2B5EF4-FFF2-40B4-BE49-F238E27FC236}">
                <a16:creationId xmlns:a16="http://schemas.microsoft.com/office/drawing/2014/main" id="{F1493246-4766-443D-959F-C00016F478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67" y="3586594"/>
            <a:ext cx="1512866" cy="1512866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29EF52E-241A-4B3E-8C8A-2B939C92752B}"/>
              </a:ext>
            </a:extLst>
          </p:cNvPr>
          <p:cNvCxnSpPr/>
          <p:nvPr/>
        </p:nvCxnSpPr>
        <p:spPr>
          <a:xfrm>
            <a:off x="4603898" y="1101527"/>
            <a:ext cx="0" cy="20683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0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89306" y="649572"/>
            <a:ext cx="901669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Planteamiento del problema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B96021-E7C5-45E9-8523-8930D904E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6" y="649572"/>
            <a:ext cx="751923" cy="75192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70AF66B-9839-41F8-9FAD-7F674461356E}"/>
              </a:ext>
            </a:extLst>
          </p:cNvPr>
          <p:cNvSpPr txBox="1"/>
          <p:nvPr/>
        </p:nvSpPr>
        <p:spPr>
          <a:xfrm>
            <a:off x="350873" y="1430436"/>
            <a:ext cx="8399721" cy="3464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600" dirty="0">
                <a:latin typeface="Times" panose="02020603050405020304" pitchFamily="18" charset="0"/>
                <a:cs typeface="Times New Roman" panose="02020603050405020304" pitchFamily="18" charset="0"/>
              </a:rPr>
              <a:t>La fundación Bella Flor  ubicada en la Cl. 53 Sur #71G 27G No, localidad Ciudad Bolívar de Bogotá surge como proyecto para ayudar a personas de bajos recursos (económicos),  con problemas de discapacidad o desplazados, personas que no cuenta con un apoyo incondicional (huérfanos), mejorando esto mediante ventas, pero ha decidido abrirse en nuevas formas de ayudar a dichas personas. Por  lo tanto, la fundación  realiza una idea que surge aproximadamente dos años pero  la situación que se presenta  la pandemia, la fundación Bella Flor se ha decidido a implementar un nuevo sistema de información para el intercambio de los productos.</a:t>
            </a:r>
            <a:endParaRPr lang="es-CO" sz="1600" dirty="0"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87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63734" y="1119024"/>
            <a:ext cx="51989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Solución del problema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3A31D1-BA5E-49AC-BE3C-75B71D9340D4}"/>
              </a:ext>
            </a:extLst>
          </p:cNvPr>
          <p:cNvSpPr txBox="1"/>
          <p:nvPr/>
        </p:nvSpPr>
        <p:spPr>
          <a:xfrm>
            <a:off x="1581166" y="2442040"/>
            <a:ext cx="6005497" cy="149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ES" sz="1600" dirty="0">
                <a:latin typeface="Times" panose="02020603050405020304" pitchFamily="18" charset="0"/>
                <a:cs typeface="Times New Roman" panose="02020603050405020304" pitchFamily="18" charset="0"/>
              </a:rPr>
              <a:t>Un sistema de información el cual ayude a recaudar productos y bienes, que permita cubrir necesidades de niños, niñas y adolescentes en condiciones de bajos recursos.</a:t>
            </a:r>
            <a:endParaRPr lang="es-CO" sz="1600" dirty="0"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AB6A8C-6B43-490B-9677-F425E7360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6" y="49606"/>
            <a:ext cx="1453268" cy="145326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EE03C06-5ED2-4DFC-AAFA-2B72FAD2E4A2}"/>
              </a:ext>
            </a:extLst>
          </p:cNvPr>
          <p:cNvSpPr/>
          <p:nvPr/>
        </p:nvSpPr>
        <p:spPr>
          <a:xfrm>
            <a:off x="1663734" y="2058190"/>
            <a:ext cx="4190312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022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191710" y="192462"/>
            <a:ext cx="2245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Alcance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3A31D1-BA5E-49AC-BE3C-75B71D9340D4}"/>
              </a:ext>
            </a:extLst>
          </p:cNvPr>
          <p:cNvSpPr txBox="1"/>
          <p:nvPr/>
        </p:nvSpPr>
        <p:spPr>
          <a:xfrm>
            <a:off x="1140543" y="1065102"/>
            <a:ext cx="7098890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CO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 presente sistema de información de gestión de bienes y servicios (Zloty), es generar una ayuda para dos problemáticas que tenemos en nuestra actualidad las cuales son: Ayudar a familias vulnerables y al crecimiento de  autoconciencia  hacia el medio ambiente </a:t>
            </a:r>
          </a:p>
          <a:p>
            <a:pPr>
              <a:lnSpc>
                <a:spcPct val="200000"/>
              </a:lnSpc>
            </a:pPr>
            <a:r>
              <a:rPr lang="es-ES_tradn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s-ES_tradnl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benaston</a:t>
            </a:r>
            <a:r>
              <a:rPr lang="es-ES_tradnl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2019)</a:t>
            </a:r>
            <a:endParaRPr lang="es-CO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EE03C06-5ED2-4DFC-AAFA-2B72FAD2E4A2}"/>
              </a:ext>
            </a:extLst>
          </p:cNvPr>
          <p:cNvSpPr/>
          <p:nvPr/>
        </p:nvSpPr>
        <p:spPr>
          <a:xfrm>
            <a:off x="1972510" y="877489"/>
            <a:ext cx="4190312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0C4281-BB71-488F-B526-FAD7A8D82B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85" y="279827"/>
            <a:ext cx="917516" cy="9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1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50936" y="210642"/>
            <a:ext cx="3268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Justificación</a:t>
            </a:r>
          </a:p>
          <a:p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3A31D1-BA5E-49AC-BE3C-75B71D9340D4}"/>
              </a:ext>
            </a:extLst>
          </p:cNvPr>
          <p:cNvSpPr txBox="1"/>
          <p:nvPr/>
        </p:nvSpPr>
        <p:spPr>
          <a:xfrm>
            <a:off x="816077" y="1368352"/>
            <a:ext cx="74233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000" b="0" i="0" dirty="0">
                <a:effectLst/>
                <a:latin typeface="Whitney"/>
              </a:rPr>
              <a:t>El sistema de información se implementará como una nueva forma en la cual se pueda recaudar más bienes, productos y servicios , para poder solventar necesidades de familias de escasos recursos.</a:t>
            </a:r>
          </a:p>
          <a:p>
            <a:pPr marL="0" marR="0" indent="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s-CO" sz="2000" b="0" i="0" dirty="0">
              <a:latin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_tradn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s-ES_tradnl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JUSTIFICACIÓN1.pdf</a:t>
            </a:r>
            <a:r>
              <a:rPr lang="es-ES_tradnl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 f.)</a:t>
            </a:r>
            <a:r>
              <a:rPr lang="es-ES_tradnl" sz="2000" i="1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redes </a:t>
            </a:r>
            <a:r>
              <a:rPr lang="es-ES_tradnl" sz="1600" i="1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de trueque como institución de la economía popular</a:t>
            </a:r>
            <a:r>
              <a:rPr lang="es-ES_tradnl" sz="1600" dirty="0">
                <a:solidFill>
                  <a:schemeClr val="bg1"/>
                </a:solidFill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" panose="02020603050405020304" pitchFamily="18" charset="0"/>
              </a:rPr>
              <a:t>, s. f.</a:t>
            </a:r>
            <a:endParaRPr lang="es-C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EE03C06-5ED2-4DFC-AAFA-2B72FAD2E4A2}"/>
              </a:ext>
            </a:extLst>
          </p:cNvPr>
          <p:cNvSpPr/>
          <p:nvPr/>
        </p:nvSpPr>
        <p:spPr>
          <a:xfrm>
            <a:off x="1972510" y="877489"/>
            <a:ext cx="4190312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628531-4F43-4CCB-B0E4-97C7805AE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75" y="173517"/>
            <a:ext cx="839614" cy="8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730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807</Words>
  <Application>Microsoft Office PowerPoint</Application>
  <PresentationFormat>Presentación en pantalla (16:9)</PresentationFormat>
  <Paragraphs>97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Aharoni</vt:lpstr>
      <vt:lpstr>Arial</vt:lpstr>
      <vt:lpstr>Arial Black</vt:lpstr>
      <vt:lpstr>Calibri</vt:lpstr>
      <vt:lpstr>Times</vt:lpstr>
      <vt:lpstr>Times New Roman</vt:lpstr>
      <vt:lpstr>Whitney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lastModifiedBy>faplayer yt</cp:lastModifiedBy>
  <cp:revision>46</cp:revision>
  <dcterms:created xsi:type="dcterms:W3CDTF">2019-11-27T03:16:21Z</dcterms:created>
  <dcterms:modified xsi:type="dcterms:W3CDTF">2020-10-13T20:27:52Z</dcterms:modified>
</cp:coreProperties>
</file>